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sldIdLst>
    <p:sldId id="258" r:id="rId2"/>
    <p:sldId id="259" r:id="rId3"/>
    <p:sldId id="260" r:id="rId4"/>
    <p:sldId id="261" r:id="rId5"/>
    <p:sldId id="276" r:id="rId6"/>
    <p:sldId id="263" r:id="rId7"/>
    <p:sldId id="279" r:id="rId8"/>
    <p:sldId id="280" r:id="rId9"/>
    <p:sldId id="265" r:id="rId10"/>
    <p:sldId id="266" r:id="rId11"/>
    <p:sldId id="267" r:id="rId12"/>
    <p:sldId id="268" r:id="rId13"/>
    <p:sldId id="269" r:id="rId14"/>
    <p:sldId id="270" r:id="rId15"/>
    <p:sldId id="315" r:id="rId16"/>
    <p:sldId id="321" r:id="rId17"/>
    <p:sldId id="271" r:id="rId18"/>
    <p:sldId id="316" r:id="rId19"/>
    <p:sldId id="322" r:id="rId20"/>
    <p:sldId id="272" r:id="rId21"/>
    <p:sldId id="281" r:id="rId22"/>
    <p:sldId id="286" r:id="rId23"/>
    <p:sldId id="282" r:id="rId24"/>
    <p:sldId id="283" r:id="rId25"/>
    <p:sldId id="284" r:id="rId26"/>
    <p:sldId id="289" r:id="rId27"/>
    <p:sldId id="290" r:id="rId28"/>
    <p:sldId id="291" r:id="rId29"/>
    <p:sldId id="285" r:id="rId30"/>
    <p:sldId id="274" r:id="rId31"/>
    <p:sldId id="314" r:id="rId32"/>
    <p:sldId id="287" r:id="rId33"/>
    <p:sldId id="288" r:id="rId34"/>
    <p:sldId id="275" r:id="rId35"/>
    <p:sldId id="300" r:id="rId36"/>
    <p:sldId id="311" r:id="rId37"/>
    <p:sldId id="310" r:id="rId38"/>
    <p:sldId id="312" r:id="rId39"/>
    <p:sldId id="309" r:id="rId40"/>
    <p:sldId id="313" r:id="rId41"/>
    <p:sldId id="318" r:id="rId42"/>
    <p:sldId id="319" r:id="rId43"/>
    <p:sldId id="320" r:id="rId44"/>
    <p:sldId id="277" r:id="rId45"/>
    <p:sldId id="305" r:id="rId46"/>
    <p:sldId id="306" r:id="rId47"/>
    <p:sldId id="323" r:id="rId48"/>
    <p:sldId id="278" r:id="rId49"/>
    <p:sldId id="297" r:id="rId50"/>
    <p:sldId id="298" r:id="rId51"/>
    <p:sldId id="299" r:id="rId52"/>
    <p:sldId id="301" r:id="rId53"/>
    <p:sldId id="302" r:id="rId54"/>
    <p:sldId id="303" r:id="rId55"/>
    <p:sldId id="304" r:id="rId56"/>
    <p:sldId id="317" r:id="rId57"/>
    <p:sldId id="295" r:id="rId58"/>
    <p:sldId id="294" r:id="rId59"/>
    <p:sldId id="296" r:id="rId60"/>
    <p:sldId id="292" r:id="rId61"/>
    <p:sldId id="293" r:id="rId62"/>
  </p:sldIdLst>
  <p:sldSz cx="6858000" cy="9906000" type="A4"/>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991725-A8DE-E02D-9FBB-A97EA5F6AEB1}" v="308" dt="2021-04-06T19:15:08.400"/>
    <p1510:client id="{363835C3-2E5C-99BF-FCB8-D2C36F30DA76}" v="148" dt="2021-04-06T19:07:59.165"/>
    <p1510:client id="{53EF7A64-3BD4-4807-965A-3C8A798CC4C4}" v="1811" dt="2021-04-06T14:34:28.274"/>
    <p1510:client id="{559EBB9F-6081-2000-AAC5-0AD30E889449}" v="1501" dt="2021-04-06T15:39:55.572"/>
    <p1510:client id="{5D008105-37F4-EB86-2F96-9010FC88CB84}" v="335" dt="2021-04-06T14:52:49.501"/>
    <p1510:client id="{6CFD63FC-A311-B195-5FEE-780D064322EA}" v="3463" dt="2021-04-06T18:53:12.568"/>
    <p1510:client id="{76053A89-5F63-2FA5-41E2-CC238328040E}" v="127" dt="2021-04-06T15:06:08.818"/>
    <p1510:client id="{A4ACBB9F-1010-2000-AAC5-0D58AF1738B3}" v="341" dt="2021-04-06T19:25:39.3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876"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755651" y="0"/>
            <a:ext cx="4424119" cy="9906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5179769" y="0"/>
            <a:ext cx="20574" cy="990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469142" y="4953000"/>
            <a:ext cx="3103913" cy="3276807"/>
          </a:xfrm>
        </p:spPr>
        <p:txBody>
          <a:bodyPr anchor="t">
            <a:normAutofit/>
          </a:bodyPr>
          <a:lstStyle>
            <a:lvl1pPr algn="r">
              <a:defRPr sz="2908"/>
            </a:lvl1pPr>
          </a:lstStyle>
          <a:p>
            <a:r>
              <a:rPr lang="en-US"/>
              <a:t>Click to edit Master title style</a:t>
            </a:r>
          </a:p>
        </p:txBody>
      </p:sp>
      <p:sp>
        <p:nvSpPr>
          <p:cNvPr id="3" name="Subtitle 2"/>
          <p:cNvSpPr>
            <a:spLocks noGrp="1"/>
          </p:cNvSpPr>
          <p:nvPr>
            <p:ph type="subTitle" idx="1"/>
          </p:nvPr>
        </p:nvSpPr>
        <p:spPr>
          <a:xfrm>
            <a:off x="1598469" y="3277138"/>
            <a:ext cx="2974586" cy="1675863"/>
          </a:xfrm>
        </p:spPr>
        <p:txBody>
          <a:bodyPr tIns="0" anchor="b">
            <a:normAutofit/>
          </a:bodyPr>
          <a:lstStyle>
            <a:lvl1pPr marL="0" indent="0" algn="r">
              <a:buNone/>
              <a:defRPr sz="1108" b="0">
                <a:solidFill>
                  <a:schemeClr val="tx1"/>
                </a:solidFill>
              </a:defRPr>
            </a:lvl1pPr>
            <a:lvl2pPr marL="237390" indent="0" algn="ctr">
              <a:buNone/>
              <a:defRPr sz="1038"/>
            </a:lvl2pPr>
            <a:lvl3pPr marL="474779" indent="0" algn="ctr">
              <a:buNone/>
              <a:defRPr sz="935"/>
            </a:lvl3pPr>
            <a:lvl4pPr marL="712169" indent="0" algn="ctr">
              <a:buNone/>
              <a:defRPr sz="831"/>
            </a:lvl4pPr>
            <a:lvl5pPr marL="949559" indent="0" algn="ctr">
              <a:buNone/>
              <a:defRPr sz="831"/>
            </a:lvl5pPr>
            <a:lvl6pPr marL="1186948" indent="0" algn="ctr">
              <a:buNone/>
              <a:defRPr sz="831"/>
            </a:lvl6pPr>
            <a:lvl7pPr marL="1424338" indent="0" algn="ctr">
              <a:buNone/>
              <a:defRPr sz="831"/>
            </a:lvl7pPr>
            <a:lvl8pPr marL="1661728" indent="0" algn="ctr">
              <a:buNone/>
              <a:defRPr sz="831"/>
            </a:lvl8pPr>
            <a:lvl9pPr marL="1899117" indent="0" algn="ctr">
              <a:buNone/>
              <a:defRPr sz="831"/>
            </a:lvl9pPr>
          </a:lstStyle>
          <a:p>
            <a:r>
              <a:rPr lang="en-US"/>
              <a:t>Click to edit master subtitle style</a:t>
            </a:r>
          </a:p>
        </p:txBody>
      </p:sp>
      <p:sp>
        <p:nvSpPr>
          <p:cNvPr id="4" name="Date Placeholder 3"/>
          <p:cNvSpPr>
            <a:spLocks noGrp="1"/>
          </p:cNvSpPr>
          <p:nvPr>
            <p:ph type="dt" sz="half" idx="10"/>
          </p:nvPr>
        </p:nvSpPr>
        <p:spPr/>
        <p:txBody>
          <a:bodyPr/>
          <a:lstStyle/>
          <a:p>
            <a:fld id="{9AB3A824-1A51-4B26-AD58-A6D8E14F6C04}" type="datetimeFigureOut">
              <a:rPr lang="en-US" dirty="0"/>
              <a:t>4/7/2021</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a:p>
        </p:txBody>
      </p:sp>
      <p:sp>
        <p:nvSpPr>
          <p:cNvPr id="24" name="TextBox 23"/>
          <p:cNvSpPr txBox="1"/>
          <p:nvPr/>
        </p:nvSpPr>
        <p:spPr>
          <a:xfrm>
            <a:off x="1231081" y="4712021"/>
            <a:ext cx="233795" cy="326693"/>
          </a:xfrm>
          <a:prstGeom prst="rect">
            <a:avLst/>
          </a:prstGeom>
          <a:noFill/>
        </p:spPr>
        <p:txBody>
          <a:bodyPr wrap="square" rtlCol="0">
            <a:spAutoFit/>
          </a:bodyPr>
          <a:lstStyle/>
          <a:p>
            <a:pPr algn="r"/>
            <a:r>
              <a:rPr lang="en-US" sz="1523">
                <a:solidFill>
                  <a:schemeClr val="accent6"/>
                </a:solidFill>
                <a:latin typeface="Wingdings 3" panose="05040102010807070707" pitchFamily="18" charset="2"/>
              </a:rPr>
              <a:t>z</a:t>
            </a:r>
            <a:endParaRPr lang="en-US" sz="1523">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4000044239"/>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Rectangle 9"/>
          <p:cNvSpPr/>
          <p:nvPr/>
        </p:nvSpPr>
        <p:spPr>
          <a:xfrm>
            <a:off x="755651" y="0"/>
            <a:ext cx="5486670" cy="9906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6240876" y="0"/>
            <a:ext cx="20574" cy="990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TextBox 16"/>
          <p:cNvSpPr txBox="1"/>
          <p:nvPr/>
        </p:nvSpPr>
        <p:spPr>
          <a:xfrm>
            <a:off x="1238897" y="919448"/>
            <a:ext cx="233795" cy="262829"/>
          </a:xfrm>
          <a:prstGeom prst="rect">
            <a:avLst/>
          </a:prstGeom>
          <a:noFill/>
        </p:spPr>
        <p:txBody>
          <a:bodyPr wrap="square" rtlCol="0">
            <a:spAutoFit/>
          </a:bodyPr>
          <a:lstStyle/>
          <a:p>
            <a:pPr algn="r"/>
            <a:r>
              <a:rPr lang="en-US" sz="1108">
                <a:solidFill>
                  <a:schemeClr val="accent6"/>
                </a:solidFill>
                <a:latin typeface="Wingdings 3" panose="05040102010807070707" pitchFamily="18" charset="2"/>
              </a:rPr>
              <a:t>z</a:t>
            </a:r>
            <a:endParaRPr lang="en-US" sz="1108">
              <a:solidFill>
                <a:schemeClr val="accent6"/>
              </a:solidFill>
              <a:latin typeface="MS Shell Dlg 2" panose="020B0604030504040204" pitchFamily="34" charset="0"/>
            </a:endParaRPr>
          </a:p>
        </p:txBody>
      </p:sp>
      <p:sp>
        <p:nvSpPr>
          <p:cNvPr id="2" name="Title 1"/>
          <p:cNvSpPr>
            <a:spLocks noGrp="1"/>
          </p:cNvSpPr>
          <p:nvPr>
            <p:ph type="title"/>
          </p:nvPr>
        </p:nvSpPr>
        <p:spPr>
          <a:xfrm>
            <a:off x="1469143" y="1167194"/>
            <a:ext cx="4414013" cy="1555997"/>
          </a:xfrm>
        </p:spPr>
        <p:txBody>
          <a:bodyPr/>
          <a:lstStyle/>
          <a:p>
            <a:r>
              <a:rPr lang="en-US"/>
              <a:t>Click to edit Master title style</a:t>
            </a:r>
          </a:p>
        </p:txBody>
      </p:sp>
      <p:sp>
        <p:nvSpPr>
          <p:cNvPr id="3" name="Vertical Text Placeholder 2"/>
          <p:cNvSpPr>
            <a:spLocks noGrp="1"/>
          </p:cNvSpPr>
          <p:nvPr>
            <p:ph type="body" orient="vert" idx="1"/>
          </p:nvPr>
        </p:nvSpPr>
        <p:spPr>
          <a:xfrm>
            <a:off x="1590594" y="2960935"/>
            <a:ext cx="4292561" cy="577787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57E33E-8B18-4087-B112-809917729534}" type="datetimeFigureOut">
              <a:rPr lang="en-US" dirty="0"/>
              <a:t>4/7/2021</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165967348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8" name="Rectangle 17"/>
          <p:cNvSpPr/>
          <p:nvPr/>
        </p:nvSpPr>
        <p:spPr>
          <a:xfrm>
            <a:off x="755651" y="0"/>
            <a:ext cx="5486670" cy="9906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p:cNvSpPr/>
          <p:nvPr/>
        </p:nvSpPr>
        <p:spPr>
          <a:xfrm>
            <a:off x="6240876" y="0"/>
            <a:ext cx="20574" cy="990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TextBox 22"/>
          <p:cNvSpPr txBox="1"/>
          <p:nvPr/>
        </p:nvSpPr>
        <p:spPr>
          <a:xfrm rot="5400000">
            <a:off x="5658019" y="807410"/>
            <a:ext cx="450272" cy="262829"/>
          </a:xfrm>
          <a:prstGeom prst="rect">
            <a:avLst/>
          </a:prstGeom>
          <a:noFill/>
        </p:spPr>
        <p:txBody>
          <a:bodyPr wrap="square" rtlCol="0">
            <a:spAutoFit/>
          </a:bodyPr>
          <a:lstStyle/>
          <a:p>
            <a:pPr algn="r"/>
            <a:r>
              <a:rPr lang="en-US" sz="1108">
                <a:solidFill>
                  <a:schemeClr val="accent6"/>
                </a:solidFill>
                <a:latin typeface="Wingdings 3" panose="05040102010807070707" pitchFamily="18" charset="2"/>
              </a:rPr>
              <a:t>z</a:t>
            </a:r>
            <a:endParaRPr lang="en-US" sz="1108">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5136988" y="1163959"/>
            <a:ext cx="746167" cy="7574849"/>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473449" y="1401703"/>
            <a:ext cx="3536581" cy="733710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FFE419-2371-464F-8239-3959401C3561}" type="datetimeFigureOut">
              <a:rPr lang="en-US" dirty="0"/>
              <a:t>4/7/2021</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1677501148"/>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Rectangle 8"/>
          <p:cNvSpPr/>
          <p:nvPr/>
        </p:nvSpPr>
        <p:spPr>
          <a:xfrm>
            <a:off x="6240876" y="0"/>
            <a:ext cx="20574" cy="990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55651" y="0"/>
            <a:ext cx="5486670" cy="9906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D162C4-EDD9-4389-A98B-B87ECEA2A816}" type="datetimeFigureOut">
              <a:rPr lang="en-US" dirty="0"/>
              <a:t>4/7/2021</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
        <p:nvSpPr>
          <p:cNvPr id="7" name="TextBox 6"/>
          <p:cNvSpPr txBox="1"/>
          <p:nvPr/>
        </p:nvSpPr>
        <p:spPr>
          <a:xfrm>
            <a:off x="1238897" y="919448"/>
            <a:ext cx="233795" cy="262829"/>
          </a:xfrm>
          <a:prstGeom prst="rect">
            <a:avLst/>
          </a:prstGeom>
          <a:noFill/>
        </p:spPr>
        <p:txBody>
          <a:bodyPr wrap="square" rtlCol="0">
            <a:spAutoFit/>
          </a:bodyPr>
          <a:lstStyle/>
          <a:p>
            <a:pPr algn="r"/>
            <a:r>
              <a:rPr lang="en-US" sz="1108">
                <a:solidFill>
                  <a:schemeClr val="accent6"/>
                </a:solidFill>
                <a:latin typeface="Wingdings 3" panose="05040102010807070707" pitchFamily="18" charset="2"/>
              </a:rPr>
              <a:t>z</a:t>
            </a:r>
            <a:endParaRPr lang="en-US" sz="1108">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415520863"/>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Rectangle 9"/>
          <p:cNvSpPr/>
          <p:nvPr/>
        </p:nvSpPr>
        <p:spPr>
          <a:xfrm>
            <a:off x="755651" y="0"/>
            <a:ext cx="5486670" cy="9906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6240876" y="0"/>
            <a:ext cx="20574" cy="990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468054" y="4620819"/>
            <a:ext cx="4475565" cy="1983180"/>
          </a:xfrm>
        </p:spPr>
        <p:txBody>
          <a:bodyPr anchor="t">
            <a:normAutofit/>
          </a:bodyPr>
          <a:lstStyle>
            <a:lvl1pPr algn="r">
              <a:defRPr sz="1938"/>
            </a:lvl1pPr>
          </a:lstStyle>
          <a:p>
            <a:r>
              <a:rPr lang="en-US"/>
              <a:t>Click to edit Master title style</a:t>
            </a:r>
          </a:p>
        </p:txBody>
      </p:sp>
      <p:sp>
        <p:nvSpPr>
          <p:cNvPr id="3" name="Text Placeholder 2"/>
          <p:cNvSpPr>
            <a:spLocks noGrp="1"/>
          </p:cNvSpPr>
          <p:nvPr>
            <p:ph type="body" idx="1"/>
          </p:nvPr>
        </p:nvSpPr>
        <p:spPr>
          <a:xfrm>
            <a:off x="1590848" y="3281985"/>
            <a:ext cx="4352471" cy="1338834"/>
          </a:xfrm>
        </p:spPr>
        <p:txBody>
          <a:bodyPr tIns="0" anchor="b">
            <a:normAutofit/>
          </a:bodyPr>
          <a:lstStyle>
            <a:lvl1pPr marL="0" indent="0" algn="r">
              <a:buNone/>
              <a:defRPr sz="1108">
                <a:solidFill>
                  <a:schemeClr val="tx1"/>
                </a:solidFill>
              </a:defRPr>
            </a:lvl1pPr>
            <a:lvl2pPr marL="237390" indent="0">
              <a:buNone/>
              <a:defRPr sz="1038">
                <a:solidFill>
                  <a:schemeClr val="tx1">
                    <a:tint val="75000"/>
                  </a:schemeClr>
                </a:solidFill>
              </a:defRPr>
            </a:lvl2pPr>
            <a:lvl3pPr marL="474779" indent="0">
              <a:buNone/>
              <a:defRPr sz="935">
                <a:solidFill>
                  <a:schemeClr val="tx1">
                    <a:tint val="75000"/>
                  </a:schemeClr>
                </a:solidFill>
              </a:defRPr>
            </a:lvl3pPr>
            <a:lvl4pPr marL="712169" indent="0">
              <a:buNone/>
              <a:defRPr sz="831">
                <a:solidFill>
                  <a:schemeClr val="tx1">
                    <a:tint val="75000"/>
                  </a:schemeClr>
                </a:solidFill>
              </a:defRPr>
            </a:lvl4pPr>
            <a:lvl5pPr marL="949559" indent="0">
              <a:buNone/>
              <a:defRPr sz="831">
                <a:solidFill>
                  <a:schemeClr val="tx1">
                    <a:tint val="75000"/>
                  </a:schemeClr>
                </a:solidFill>
              </a:defRPr>
            </a:lvl5pPr>
            <a:lvl6pPr marL="1186948" indent="0">
              <a:buNone/>
              <a:defRPr sz="831">
                <a:solidFill>
                  <a:schemeClr val="tx1">
                    <a:tint val="75000"/>
                  </a:schemeClr>
                </a:solidFill>
              </a:defRPr>
            </a:lvl6pPr>
            <a:lvl7pPr marL="1424338" indent="0">
              <a:buNone/>
              <a:defRPr sz="831">
                <a:solidFill>
                  <a:schemeClr val="tx1">
                    <a:tint val="75000"/>
                  </a:schemeClr>
                </a:solidFill>
              </a:defRPr>
            </a:lvl7pPr>
            <a:lvl8pPr marL="1661728" indent="0">
              <a:buNone/>
              <a:defRPr sz="831">
                <a:solidFill>
                  <a:schemeClr val="tx1">
                    <a:tint val="75000"/>
                  </a:schemeClr>
                </a:solidFill>
              </a:defRPr>
            </a:lvl8pPr>
            <a:lvl9pPr marL="1899117" indent="0">
              <a:buNone/>
              <a:defRPr sz="831">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E5059C3-6A89-4494-99FF-5A4D6FFD50EB}" type="datetimeFigureOut">
              <a:rPr lang="en-US" dirty="0"/>
              <a:t>4/7/2021</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
        <p:nvSpPr>
          <p:cNvPr id="16" name="TextBox 15"/>
          <p:cNvSpPr txBox="1"/>
          <p:nvPr/>
        </p:nvSpPr>
        <p:spPr>
          <a:xfrm>
            <a:off x="1233694" y="4367990"/>
            <a:ext cx="233795" cy="262829"/>
          </a:xfrm>
          <a:prstGeom prst="rect">
            <a:avLst/>
          </a:prstGeom>
          <a:noFill/>
        </p:spPr>
        <p:txBody>
          <a:bodyPr wrap="square" rtlCol="0">
            <a:spAutoFit/>
          </a:bodyPr>
          <a:lstStyle/>
          <a:p>
            <a:pPr algn="r"/>
            <a:r>
              <a:rPr lang="en-US" sz="1108">
                <a:solidFill>
                  <a:schemeClr val="accent6"/>
                </a:solidFill>
                <a:latin typeface="Wingdings 3" panose="05040102010807070707" pitchFamily="18" charset="2"/>
              </a:rPr>
              <a:t>z</a:t>
            </a:r>
            <a:endParaRPr lang="en-US" sz="1108">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11103151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2" name="Rectangle 11"/>
          <p:cNvSpPr/>
          <p:nvPr/>
        </p:nvSpPr>
        <p:spPr>
          <a:xfrm>
            <a:off x="755651" y="0"/>
            <a:ext cx="5486670" cy="9906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471070" y="1163960"/>
            <a:ext cx="4412085" cy="1562463"/>
          </a:xfrm>
        </p:spPr>
        <p:txBody>
          <a:bodyPr/>
          <a:lstStyle/>
          <a:p>
            <a:r>
              <a:rPr lang="en-US"/>
              <a:t>Click to edit Master title style</a:t>
            </a:r>
          </a:p>
        </p:txBody>
      </p:sp>
      <p:sp>
        <p:nvSpPr>
          <p:cNvPr id="3" name="Content Placeholder 2"/>
          <p:cNvSpPr>
            <a:spLocks noGrp="1"/>
          </p:cNvSpPr>
          <p:nvPr>
            <p:ph sz="half" idx="1"/>
          </p:nvPr>
        </p:nvSpPr>
        <p:spPr>
          <a:xfrm>
            <a:off x="1474055" y="2970933"/>
            <a:ext cx="2141660" cy="57678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8510" y="2970933"/>
            <a:ext cx="2144645" cy="57678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A954B2F-12DE-47F5-8894-472B206D2E1E}" type="datetimeFigureOut">
              <a:rPr lang="en-US" dirty="0"/>
              <a:t>4/7/2021</a:t>
            </a:fld>
            <a:endParaRPr lang="en-US"/>
          </a:p>
        </p:txBody>
      </p:sp>
      <p:sp>
        <p:nvSpPr>
          <p:cNvPr id="6" name="Footer Placeholder 5"/>
          <p:cNvSpPr>
            <a:spLocks noGrp="1"/>
          </p:cNvSpPr>
          <p:nvPr>
            <p:ph type="ftr" sz="quarter" idx="11"/>
          </p:nvPr>
        </p:nvSpPr>
        <p:spPr/>
        <p:txBody>
          <a:bodyPr/>
          <a:lstStyle/>
          <a:p>
            <a:r>
              <a:rPr lang="en-US"/>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
        <p:nvSpPr>
          <p:cNvPr id="11" name="Rectangle 10"/>
          <p:cNvSpPr/>
          <p:nvPr/>
        </p:nvSpPr>
        <p:spPr>
          <a:xfrm>
            <a:off x="6240876" y="0"/>
            <a:ext cx="20574" cy="990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TextBox 18"/>
          <p:cNvSpPr txBox="1"/>
          <p:nvPr/>
        </p:nvSpPr>
        <p:spPr>
          <a:xfrm>
            <a:off x="1238897" y="919448"/>
            <a:ext cx="233795" cy="262829"/>
          </a:xfrm>
          <a:prstGeom prst="rect">
            <a:avLst/>
          </a:prstGeom>
          <a:noFill/>
        </p:spPr>
        <p:txBody>
          <a:bodyPr wrap="square" rtlCol="0">
            <a:spAutoFit/>
          </a:bodyPr>
          <a:lstStyle/>
          <a:p>
            <a:pPr algn="r"/>
            <a:r>
              <a:rPr lang="en-US" sz="1108">
                <a:solidFill>
                  <a:schemeClr val="accent6"/>
                </a:solidFill>
                <a:latin typeface="Wingdings 3" panose="05040102010807070707" pitchFamily="18" charset="2"/>
              </a:rPr>
              <a:t>z</a:t>
            </a:r>
            <a:endParaRPr lang="en-US" sz="1108">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034641175"/>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Rectangle 13"/>
          <p:cNvSpPr/>
          <p:nvPr/>
        </p:nvSpPr>
        <p:spPr>
          <a:xfrm>
            <a:off x="755651" y="0"/>
            <a:ext cx="5486670" cy="9906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6240876" y="0"/>
            <a:ext cx="20574" cy="990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TextBox 23"/>
          <p:cNvSpPr txBox="1"/>
          <p:nvPr/>
        </p:nvSpPr>
        <p:spPr>
          <a:xfrm>
            <a:off x="1238897" y="919448"/>
            <a:ext cx="233795" cy="262829"/>
          </a:xfrm>
          <a:prstGeom prst="rect">
            <a:avLst/>
          </a:prstGeom>
          <a:noFill/>
        </p:spPr>
        <p:txBody>
          <a:bodyPr wrap="square" rtlCol="0">
            <a:spAutoFit/>
          </a:bodyPr>
          <a:lstStyle/>
          <a:p>
            <a:pPr algn="r"/>
            <a:r>
              <a:rPr lang="en-US" sz="1108">
                <a:solidFill>
                  <a:schemeClr val="accent6"/>
                </a:solidFill>
                <a:latin typeface="Wingdings 3" panose="05040102010807070707" pitchFamily="18" charset="2"/>
              </a:rPr>
              <a:t>z</a:t>
            </a:r>
            <a:endParaRPr lang="en-US" sz="1108">
              <a:solidFill>
                <a:schemeClr val="accent6"/>
              </a:solidFill>
              <a:latin typeface="MS Shell Dlg 2" panose="020B0604030504040204" pitchFamily="34" charset="0"/>
            </a:endParaRPr>
          </a:p>
        </p:txBody>
      </p:sp>
      <p:sp>
        <p:nvSpPr>
          <p:cNvPr id="2" name="Title 1"/>
          <p:cNvSpPr>
            <a:spLocks noGrp="1"/>
          </p:cNvSpPr>
          <p:nvPr>
            <p:ph type="title"/>
          </p:nvPr>
        </p:nvSpPr>
        <p:spPr>
          <a:xfrm>
            <a:off x="1472692" y="1163959"/>
            <a:ext cx="4410463" cy="1555696"/>
          </a:xfrm>
        </p:spPr>
        <p:txBody>
          <a:bodyPr/>
          <a:lstStyle/>
          <a:p>
            <a:r>
              <a:rPr lang="en-US"/>
              <a:t>Click to edit Master title style</a:t>
            </a:r>
          </a:p>
        </p:txBody>
      </p:sp>
      <p:sp>
        <p:nvSpPr>
          <p:cNvPr id="3" name="Text Placeholder 2"/>
          <p:cNvSpPr>
            <a:spLocks noGrp="1"/>
          </p:cNvSpPr>
          <p:nvPr>
            <p:ph type="body" idx="1"/>
          </p:nvPr>
        </p:nvSpPr>
        <p:spPr>
          <a:xfrm>
            <a:off x="1472692" y="2967702"/>
            <a:ext cx="2143023" cy="1031070"/>
          </a:xfrm>
        </p:spPr>
        <p:txBody>
          <a:bodyPr anchor="b">
            <a:noAutofit/>
          </a:bodyPr>
          <a:lstStyle>
            <a:lvl1pPr marL="0" indent="0" algn="l">
              <a:lnSpc>
                <a:spcPct val="100000"/>
              </a:lnSpc>
              <a:buNone/>
              <a:defRPr sz="1385" b="0" cap="none" baseline="0">
                <a:solidFill>
                  <a:schemeClr val="accent6"/>
                </a:solidFill>
              </a:defRPr>
            </a:lvl1pPr>
            <a:lvl2pPr marL="237390" indent="0">
              <a:buNone/>
              <a:defRPr sz="1038" b="1"/>
            </a:lvl2pPr>
            <a:lvl3pPr marL="474779" indent="0">
              <a:buNone/>
              <a:defRPr sz="935" b="1"/>
            </a:lvl3pPr>
            <a:lvl4pPr marL="712169" indent="0">
              <a:buNone/>
              <a:defRPr sz="831" b="1"/>
            </a:lvl4pPr>
            <a:lvl5pPr marL="949559" indent="0">
              <a:buNone/>
              <a:defRPr sz="831" b="1"/>
            </a:lvl5pPr>
            <a:lvl6pPr marL="1186948" indent="0">
              <a:buNone/>
              <a:defRPr sz="831" b="1"/>
            </a:lvl6pPr>
            <a:lvl7pPr marL="1424338" indent="0">
              <a:buNone/>
              <a:defRPr sz="831" b="1"/>
            </a:lvl7pPr>
            <a:lvl8pPr marL="1661728" indent="0">
              <a:buNone/>
              <a:defRPr sz="831" b="1"/>
            </a:lvl8pPr>
            <a:lvl9pPr marL="1899117" indent="0">
              <a:buNone/>
              <a:defRPr sz="831" b="1"/>
            </a:lvl9pPr>
          </a:lstStyle>
          <a:p>
            <a:pPr lvl="0"/>
            <a:r>
              <a:rPr lang="en-US"/>
              <a:t>Click to edit master text styles</a:t>
            </a:r>
          </a:p>
        </p:txBody>
      </p:sp>
      <p:sp>
        <p:nvSpPr>
          <p:cNvPr id="4" name="Content Placeholder 3"/>
          <p:cNvSpPr>
            <a:spLocks noGrp="1"/>
          </p:cNvSpPr>
          <p:nvPr>
            <p:ph sz="half" idx="2"/>
          </p:nvPr>
        </p:nvSpPr>
        <p:spPr>
          <a:xfrm>
            <a:off x="1471883" y="4118588"/>
            <a:ext cx="2143832" cy="46202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38510" y="2967702"/>
            <a:ext cx="2144645" cy="1031070"/>
          </a:xfrm>
        </p:spPr>
        <p:txBody>
          <a:bodyPr anchor="b">
            <a:noAutofit/>
          </a:bodyPr>
          <a:lstStyle>
            <a:lvl1pPr marL="0" indent="0" algn="l">
              <a:lnSpc>
                <a:spcPct val="100000"/>
              </a:lnSpc>
              <a:buNone/>
              <a:defRPr sz="1385" b="0" cap="none" baseline="0">
                <a:solidFill>
                  <a:schemeClr val="accent6"/>
                </a:solidFill>
              </a:defRPr>
            </a:lvl1pPr>
            <a:lvl2pPr marL="237390" indent="0">
              <a:buNone/>
              <a:defRPr sz="1038" b="1"/>
            </a:lvl2pPr>
            <a:lvl3pPr marL="474779" indent="0">
              <a:buNone/>
              <a:defRPr sz="935" b="1"/>
            </a:lvl3pPr>
            <a:lvl4pPr marL="712169" indent="0">
              <a:buNone/>
              <a:defRPr sz="831" b="1"/>
            </a:lvl4pPr>
            <a:lvl5pPr marL="949559" indent="0">
              <a:buNone/>
              <a:defRPr sz="831" b="1"/>
            </a:lvl5pPr>
            <a:lvl6pPr marL="1186948" indent="0">
              <a:buNone/>
              <a:defRPr sz="831" b="1"/>
            </a:lvl6pPr>
            <a:lvl7pPr marL="1424338" indent="0">
              <a:buNone/>
              <a:defRPr sz="831" b="1"/>
            </a:lvl7pPr>
            <a:lvl8pPr marL="1661728" indent="0">
              <a:buNone/>
              <a:defRPr sz="831" b="1"/>
            </a:lvl8pPr>
            <a:lvl9pPr marL="1899117" indent="0">
              <a:buNone/>
              <a:defRPr sz="831" b="1"/>
            </a:lvl9pPr>
          </a:lstStyle>
          <a:p>
            <a:pPr lvl="0"/>
            <a:r>
              <a:rPr lang="en-US"/>
              <a:t>Click to edit master text styles</a:t>
            </a:r>
          </a:p>
        </p:txBody>
      </p:sp>
      <p:sp>
        <p:nvSpPr>
          <p:cNvPr id="6" name="Content Placeholder 5"/>
          <p:cNvSpPr>
            <a:spLocks noGrp="1"/>
          </p:cNvSpPr>
          <p:nvPr>
            <p:ph sz="quarter" idx="4"/>
          </p:nvPr>
        </p:nvSpPr>
        <p:spPr>
          <a:xfrm>
            <a:off x="3738510" y="4118588"/>
            <a:ext cx="2144645" cy="46202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30E46F-7819-4ACF-B48B-48222C2ACC88}" type="datetimeFigureOut">
              <a:rPr lang="en-US" dirty="0"/>
              <a:t>4/7/2021</a:t>
            </a:fld>
            <a:endParaRPr lang="en-US"/>
          </a:p>
        </p:txBody>
      </p:sp>
      <p:sp>
        <p:nvSpPr>
          <p:cNvPr id="8" name="Footer Placeholder 7"/>
          <p:cNvSpPr>
            <a:spLocks noGrp="1"/>
          </p:cNvSpPr>
          <p:nvPr>
            <p:ph type="ftr" sz="quarter" idx="11"/>
          </p:nvPr>
        </p:nvSpPr>
        <p:spPr/>
        <p:txBody>
          <a:bodyPr/>
          <a:lstStyle/>
          <a:p>
            <a:r>
              <a:rPr lang="en-US"/>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428040255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Rectangle 8"/>
          <p:cNvSpPr/>
          <p:nvPr/>
        </p:nvSpPr>
        <p:spPr>
          <a:xfrm>
            <a:off x="755651" y="0"/>
            <a:ext cx="5486670" cy="9906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6240876" y="0"/>
            <a:ext cx="20574" cy="990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TextBox 15"/>
          <p:cNvSpPr txBox="1"/>
          <p:nvPr/>
        </p:nvSpPr>
        <p:spPr>
          <a:xfrm>
            <a:off x="1238897" y="919448"/>
            <a:ext cx="233795" cy="262829"/>
          </a:xfrm>
          <a:prstGeom prst="rect">
            <a:avLst/>
          </a:prstGeom>
          <a:noFill/>
        </p:spPr>
        <p:txBody>
          <a:bodyPr wrap="square" rtlCol="0">
            <a:spAutoFit/>
          </a:bodyPr>
          <a:lstStyle/>
          <a:p>
            <a:pPr algn="r"/>
            <a:r>
              <a:rPr lang="en-US" sz="1108">
                <a:solidFill>
                  <a:schemeClr val="accent6"/>
                </a:solidFill>
                <a:latin typeface="Wingdings 3" panose="05040102010807070707" pitchFamily="18" charset="2"/>
              </a:rPr>
              <a:t>z</a:t>
            </a:r>
            <a:endParaRPr lang="en-US" sz="1108">
              <a:solidFill>
                <a:schemeClr val="accent6"/>
              </a:solidFill>
              <a:latin typeface="MS Shell Dlg 2" panose="020B0604030504040204" pitchFamily="34" charset="0"/>
            </a:endParaRPr>
          </a:p>
        </p:txBody>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FAF3416-4057-4DAA-829D-4CA07428D088}" type="datetimeFigureOut">
              <a:rPr lang="en-US" dirty="0"/>
              <a:t>4/7/2021</a:t>
            </a:fld>
            <a:endParaRPr lang="en-US"/>
          </a:p>
        </p:txBody>
      </p:sp>
      <p:sp>
        <p:nvSpPr>
          <p:cNvPr id="4" name="Footer Placeholder 3"/>
          <p:cNvSpPr>
            <a:spLocks noGrp="1"/>
          </p:cNvSpPr>
          <p:nvPr>
            <p:ph type="ftr" sz="quarter" idx="11"/>
          </p:nvPr>
        </p:nvSpPr>
        <p:spPr/>
        <p:txBody>
          <a:bodyPr/>
          <a:lstStyle/>
          <a:p>
            <a:r>
              <a:rPr lang="en-US"/>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121838922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9" name="Rectangle 8"/>
          <p:cNvSpPr/>
          <p:nvPr/>
        </p:nvSpPr>
        <p:spPr>
          <a:xfrm>
            <a:off x="755651" y="0"/>
            <a:ext cx="5486670" cy="9906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6240876" y="0"/>
            <a:ext cx="20574" cy="990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4/7/2021</a:t>
            </a:fld>
            <a:endParaRPr lang="en-US"/>
          </a:p>
        </p:txBody>
      </p:sp>
      <p:sp>
        <p:nvSpPr>
          <p:cNvPr id="3" name="Footer Placeholder 2"/>
          <p:cNvSpPr>
            <a:spLocks noGrp="1"/>
          </p:cNvSpPr>
          <p:nvPr>
            <p:ph type="ftr" sz="quarter" idx="11"/>
          </p:nvPr>
        </p:nvSpPr>
        <p:spPr/>
        <p:txBody>
          <a:bodyPr/>
          <a:lstStyle/>
          <a:p>
            <a:r>
              <a:rPr lang="en-US"/>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3140515390"/>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7" name="Rectangle 16"/>
          <p:cNvSpPr/>
          <p:nvPr/>
        </p:nvSpPr>
        <p:spPr>
          <a:xfrm>
            <a:off x="755651" y="0"/>
            <a:ext cx="5486670" cy="9906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6240876" y="0"/>
            <a:ext cx="20574" cy="990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TextBox 21"/>
          <p:cNvSpPr txBox="1"/>
          <p:nvPr/>
        </p:nvSpPr>
        <p:spPr>
          <a:xfrm>
            <a:off x="884600" y="1628816"/>
            <a:ext cx="233795" cy="262829"/>
          </a:xfrm>
          <a:prstGeom prst="rect">
            <a:avLst/>
          </a:prstGeom>
          <a:noFill/>
        </p:spPr>
        <p:txBody>
          <a:bodyPr wrap="square" rtlCol="0">
            <a:spAutoFit/>
          </a:bodyPr>
          <a:lstStyle/>
          <a:p>
            <a:pPr algn="r"/>
            <a:r>
              <a:rPr lang="en-US" sz="1108">
                <a:solidFill>
                  <a:schemeClr val="accent6"/>
                </a:solidFill>
                <a:latin typeface="Wingdings 3" panose="05040102010807070707" pitchFamily="18" charset="2"/>
              </a:rPr>
              <a:t>z</a:t>
            </a:r>
            <a:endParaRPr lang="en-US" sz="1108">
              <a:solidFill>
                <a:schemeClr val="accent6"/>
              </a:solidFill>
              <a:latin typeface="MS Shell Dlg 2" panose="020B0604030504040204" pitchFamily="34" charset="0"/>
            </a:endParaRPr>
          </a:p>
        </p:txBody>
      </p:sp>
      <p:sp>
        <p:nvSpPr>
          <p:cNvPr id="2" name="Title 1"/>
          <p:cNvSpPr>
            <a:spLocks noGrp="1"/>
          </p:cNvSpPr>
          <p:nvPr>
            <p:ph type="title"/>
          </p:nvPr>
        </p:nvSpPr>
        <p:spPr>
          <a:xfrm>
            <a:off x="1114488" y="1872893"/>
            <a:ext cx="1590527" cy="2728664"/>
          </a:xfrm>
        </p:spPr>
        <p:txBody>
          <a:bodyPr anchor="b">
            <a:normAutofit/>
          </a:bodyPr>
          <a:lstStyle>
            <a:lvl1pPr algn="l">
              <a:defRPr sz="1385"/>
            </a:lvl1pPr>
          </a:lstStyle>
          <a:p>
            <a:r>
              <a:rPr lang="en-US"/>
              <a:t>Click to edit Master title style</a:t>
            </a:r>
          </a:p>
        </p:txBody>
      </p:sp>
      <p:sp>
        <p:nvSpPr>
          <p:cNvPr id="3" name="Content Placeholder 2"/>
          <p:cNvSpPr>
            <a:spLocks noGrp="1"/>
          </p:cNvSpPr>
          <p:nvPr>
            <p:ph idx="1"/>
          </p:nvPr>
        </p:nvSpPr>
        <p:spPr>
          <a:xfrm>
            <a:off x="3066404" y="1163959"/>
            <a:ext cx="2816751" cy="7574849"/>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14487" y="4602225"/>
            <a:ext cx="1590527" cy="3447018"/>
          </a:xfrm>
        </p:spPr>
        <p:txBody>
          <a:bodyPr>
            <a:normAutofit/>
          </a:bodyPr>
          <a:lstStyle>
            <a:lvl1pPr marL="0" indent="0" algn="l">
              <a:buNone/>
              <a:defRPr sz="969"/>
            </a:lvl1pPr>
            <a:lvl2pPr marL="237390" indent="0">
              <a:buNone/>
              <a:defRPr sz="727"/>
            </a:lvl2pPr>
            <a:lvl3pPr marL="474779" indent="0">
              <a:buNone/>
              <a:defRPr sz="623"/>
            </a:lvl3pPr>
            <a:lvl4pPr marL="712169" indent="0">
              <a:buNone/>
              <a:defRPr sz="519"/>
            </a:lvl4pPr>
            <a:lvl5pPr marL="949559" indent="0">
              <a:buNone/>
              <a:defRPr sz="519"/>
            </a:lvl5pPr>
            <a:lvl6pPr marL="1186948" indent="0">
              <a:buNone/>
              <a:defRPr sz="519"/>
            </a:lvl6pPr>
            <a:lvl7pPr marL="1424338" indent="0">
              <a:buNone/>
              <a:defRPr sz="519"/>
            </a:lvl7pPr>
            <a:lvl8pPr marL="1661728" indent="0">
              <a:buNone/>
              <a:defRPr sz="519"/>
            </a:lvl8pPr>
            <a:lvl9pPr marL="1899117" indent="0">
              <a:buNone/>
              <a:defRPr sz="519"/>
            </a:lvl9pPr>
          </a:lstStyle>
          <a:p>
            <a:pPr lvl="0"/>
            <a:r>
              <a:rPr lang="en-US"/>
              <a:t>Edit Master text styles</a:t>
            </a:r>
          </a:p>
        </p:txBody>
      </p:sp>
      <p:sp>
        <p:nvSpPr>
          <p:cNvPr id="5" name="Date Placeholder 4"/>
          <p:cNvSpPr>
            <a:spLocks noGrp="1"/>
          </p:cNvSpPr>
          <p:nvPr>
            <p:ph type="dt" sz="half" idx="10"/>
          </p:nvPr>
        </p:nvSpPr>
        <p:spPr/>
        <p:txBody>
          <a:bodyPr/>
          <a:lstStyle/>
          <a:p>
            <a:fld id="{37D525BB-DA17-4BA0-B3C8-3AC3ABC827E6}" type="datetimeFigureOut">
              <a:rPr lang="en-US" dirty="0"/>
              <a:t>4/7/2021</a:t>
            </a:fld>
            <a:endParaRPr lang="en-US"/>
          </a:p>
        </p:txBody>
      </p:sp>
      <p:sp>
        <p:nvSpPr>
          <p:cNvPr id="6" name="Footer Placeholder 5"/>
          <p:cNvSpPr>
            <a:spLocks noGrp="1"/>
          </p:cNvSpPr>
          <p:nvPr>
            <p:ph type="ftr" sz="quarter" idx="11"/>
          </p:nvPr>
        </p:nvSpPr>
        <p:spPr/>
        <p:txBody>
          <a:bodyPr/>
          <a:lstStyle/>
          <a:p>
            <a:r>
              <a:rPr lang="en-US"/>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177849731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755651" y="0"/>
            <a:ext cx="5486670" cy="9906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6240876" y="0"/>
            <a:ext cx="20574" cy="990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extBox 12"/>
          <p:cNvSpPr txBox="1"/>
          <p:nvPr/>
        </p:nvSpPr>
        <p:spPr>
          <a:xfrm>
            <a:off x="884600" y="1628816"/>
            <a:ext cx="233795" cy="262829"/>
          </a:xfrm>
          <a:prstGeom prst="rect">
            <a:avLst/>
          </a:prstGeom>
          <a:noFill/>
        </p:spPr>
        <p:txBody>
          <a:bodyPr wrap="square" rtlCol="0">
            <a:spAutoFit/>
          </a:bodyPr>
          <a:lstStyle/>
          <a:p>
            <a:pPr algn="r"/>
            <a:r>
              <a:rPr lang="en-US" sz="1108">
                <a:solidFill>
                  <a:schemeClr val="accent6"/>
                </a:solidFill>
                <a:latin typeface="Wingdings 3" panose="05040102010807070707" pitchFamily="18" charset="2"/>
              </a:rPr>
              <a:t>z</a:t>
            </a:r>
            <a:endParaRPr lang="en-US" sz="1108">
              <a:solidFill>
                <a:schemeClr val="accent6"/>
              </a:solidFill>
              <a:latin typeface="MS Shell Dlg 2" panose="020B0604030504040204" pitchFamily="34" charset="0"/>
            </a:endParaRPr>
          </a:p>
        </p:txBody>
      </p:sp>
      <p:sp>
        <p:nvSpPr>
          <p:cNvPr id="3" name="Picture Placeholder 2"/>
          <p:cNvSpPr>
            <a:spLocks noGrp="1" noChangeAspect="1"/>
          </p:cNvSpPr>
          <p:nvPr>
            <p:ph type="pic" idx="1"/>
          </p:nvPr>
        </p:nvSpPr>
        <p:spPr>
          <a:xfrm>
            <a:off x="3437241" y="4664"/>
            <a:ext cx="2795827" cy="9906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454"/>
            </a:lvl1pPr>
            <a:lvl2pPr marL="237390" indent="0">
              <a:buNone/>
              <a:defRPr sz="1454"/>
            </a:lvl2pPr>
            <a:lvl3pPr marL="474779" indent="0">
              <a:buNone/>
              <a:defRPr sz="1246"/>
            </a:lvl3pPr>
            <a:lvl4pPr marL="712169" indent="0">
              <a:buNone/>
              <a:defRPr sz="1038"/>
            </a:lvl4pPr>
            <a:lvl5pPr marL="949559" indent="0">
              <a:buNone/>
              <a:defRPr sz="1038"/>
            </a:lvl5pPr>
            <a:lvl6pPr marL="1186948" indent="0">
              <a:buNone/>
              <a:defRPr sz="1038"/>
            </a:lvl6pPr>
            <a:lvl7pPr marL="1424338" indent="0">
              <a:buNone/>
              <a:defRPr sz="1038"/>
            </a:lvl7pPr>
            <a:lvl8pPr marL="1661728" indent="0">
              <a:buNone/>
              <a:defRPr sz="1038"/>
            </a:lvl8pPr>
            <a:lvl9pPr marL="1899117" indent="0">
              <a:buNone/>
              <a:defRPr sz="1038"/>
            </a:lvl9pPr>
          </a:lstStyle>
          <a:p>
            <a:endParaRPr lang="en-US"/>
          </a:p>
        </p:txBody>
      </p:sp>
      <p:sp>
        <p:nvSpPr>
          <p:cNvPr id="2" name="Title 1"/>
          <p:cNvSpPr>
            <a:spLocks noGrp="1"/>
          </p:cNvSpPr>
          <p:nvPr>
            <p:ph type="title"/>
          </p:nvPr>
        </p:nvSpPr>
        <p:spPr>
          <a:xfrm>
            <a:off x="1115003" y="1872893"/>
            <a:ext cx="1952409" cy="2724667"/>
          </a:xfrm>
        </p:spPr>
        <p:txBody>
          <a:bodyPr anchor="b">
            <a:normAutofit/>
          </a:bodyPr>
          <a:lstStyle>
            <a:lvl1pPr algn="l">
              <a:defRPr sz="1662"/>
            </a:lvl1pPr>
          </a:lstStyle>
          <a:p>
            <a:r>
              <a:rPr lang="en-US"/>
              <a:t>Click to edit Master title style</a:t>
            </a:r>
          </a:p>
        </p:txBody>
      </p:sp>
      <p:sp>
        <p:nvSpPr>
          <p:cNvPr id="4" name="Text Placeholder 3"/>
          <p:cNvSpPr>
            <a:spLocks noGrp="1"/>
          </p:cNvSpPr>
          <p:nvPr>
            <p:ph type="body" sz="half" idx="2"/>
          </p:nvPr>
        </p:nvSpPr>
        <p:spPr>
          <a:xfrm>
            <a:off x="1114488" y="4597562"/>
            <a:ext cx="1952846" cy="3447014"/>
          </a:xfrm>
        </p:spPr>
        <p:txBody>
          <a:bodyPr>
            <a:normAutofit/>
          </a:bodyPr>
          <a:lstStyle>
            <a:lvl1pPr marL="0" indent="0" algn="l">
              <a:buNone/>
              <a:defRPr sz="1108"/>
            </a:lvl1pPr>
            <a:lvl2pPr marL="237390" indent="0">
              <a:buNone/>
              <a:defRPr sz="727"/>
            </a:lvl2pPr>
            <a:lvl3pPr marL="474779" indent="0">
              <a:buNone/>
              <a:defRPr sz="623"/>
            </a:lvl3pPr>
            <a:lvl4pPr marL="712169" indent="0">
              <a:buNone/>
              <a:defRPr sz="519"/>
            </a:lvl4pPr>
            <a:lvl5pPr marL="949559" indent="0">
              <a:buNone/>
              <a:defRPr sz="519"/>
            </a:lvl5pPr>
            <a:lvl6pPr marL="1186948" indent="0">
              <a:buNone/>
              <a:defRPr sz="519"/>
            </a:lvl6pPr>
            <a:lvl7pPr marL="1424338" indent="0">
              <a:buNone/>
              <a:defRPr sz="519"/>
            </a:lvl7pPr>
            <a:lvl8pPr marL="1661728" indent="0">
              <a:buNone/>
              <a:defRPr sz="519"/>
            </a:lvl8pPr>
            <a:lvl9pPr marL="1899117" indent="0">
              <a:buNone/>
              <a:defRPr sz="519"/>
            </a:lvl9pPr>
          </a:lstStyle>
          <a:p>
            <a:pPr lvl="0"/>
            <a:r>
              <a:rPr lang="en-US"/>
              <a:t>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t>4/7/2021</a:t>
            </a:fld>
            <a:endParaRPr lang="en-US"/>
          </a:p>
        </p:txBody>
      </p:sp>
      <p:sp>
        <p:nvSpPr>
          <p:cNvPr id="6" name="Footer Placeholder 5"/>
          <p:cNvSpPr>
            <a:spLocks noGrp="1"/>
          </p:cNvSpPr>
          <p:nvPr>
            <p:ph type="ftr" sz="quarter" idx="11"/>
          </p:nvPr>
        </p:nvSpPr>
        <p:spPr/>
        <p:txBody>
          <a:bodyPr/>
          <a:lstStyle/>
          <a:p>
            <a:r>
              <a:rPr lang="en-US"/>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4015284063"/>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28296" y="4206991"/>
            <a:ext cx="5829704" cy="5699008"/>
          </a:xfrm>
          <a:prstGeom prst="rect">
            <a:avLst/>
          </a:prstGeom>
        </p:spPr>
      </p:pic>
      <p:pic>
        <p:nvPicPr>
          <p:cNvPr id="15" name="Picture 14"/>
          <p:cNvPicPr>
            <a:picLocks noChangeAspect="1"/>
          </p:cNvPicPr>
          <p:nvPr/>
        </p:nvPicPr>
        <p:blipFill rotWithShape="1">
          <a:blip r:embed="rId14">
            <a:extLst>
              <a:ext uri="{28A0092B-C50C-407E-A947-70E740481C1C}">
                <a14:useLocalDpi xmlns:a14="http://schemas.microsoft.com/office/drawing/2010/main" val="0"/>
              </a:ext>
            </a:extLst>
          </a:blip>
          <a:srcRect r="24998"/>
          <a:stretch/>
        </p:blipFill>
        <p:spPr>
          <a:xfrm>
            <a:off x="1" y="0"/>
            <a:ext cx="6857999" cy="9906000"/>
          </a:xfrm>
          <a:prstGeom prst="rect">
            <a:avLst/>
          </a:prstGeom>
        </p:spPr>
      </p:pic>
      <p:sp>
        <p:nvSpPr>
          <p:cNvPr id="12" name="Rectangle 11"/>
          <p:cNvSpPr/>
          <p:nvPr/>
        </p:nvSpPr>
        <p:spPr>
          <a:xfrm>
            <a:off x="0" y="0"/>
            <a:ext cx="723131" cy="990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721532" y="0"/>
            <a:ext cx="34289" cy="990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470988" y="1167194"/>
            <a:ext cx="4408508" cy="1555997"/>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1594677" y="2960935"/>
            <a:ext cx="4284819" cy="57778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 Level</a:t>
            </a:r>
          </a:p>
          <a:p>
            <a:pPr lvl="8"/>
            <a:r>
              <a:rPr lang="en-US"/>
              <a:t>Ninth Level</a:t>
            </a:r>
          </a:p>
        </p:txBody>
      </p:sp>
      <p:sp>
        <p:nvSpPr>
          <p:cNvPr id="4" name="Date Placeholder 3"/>
          <p:cNvSpPr>
            <a:spLocks noGrp="1"/>
          </p:cNvSpPr>
          <p:nvPr>
            <p:ph type="dt" sz="half" idx="2"/>
          </p:nvPr>
        </p:nvSpPr>
        <p:spPr>
          <a:xfrm rot="5400000">
            <a:off x="-1545779" y="7677981"/>
            <a:ext cx="3846164" cy="134391"/>
          </a:xfrm>
          <a:prstGeom prst="rect">
            <a:avLst/>
          </a:prstGeom>
        </p:spPr>
        <p:txBody>
          <a:bodyPr vert="horz" lIns="91440" tIns="18288" rIns="91440" bIns="45720" rtlCol="0" anchor="t"/>
          <a:lstStyle>
            <a:lvl1pPr algn="r">
              <a:defRPr sz="623">
                <a:solidFill>
                  <a:schemeClr val="tx1">
                    <a:tint val="75000"/>
                  </a:schemeClr>
                </a:solidFill>
                <a:latin typeface="+mn-lt"/>
              </a:defRPr>
            </a:lvl1pPr>
          </a:lstStyle>
          <a:p>
            <a:fld id="{3CBC1C18-307B-4F68-A007-B5B542270E8D}" type="datetimeFigureOut">
              <a:rPr lang="en-US" dirty="0"/>
              <a:pPr/>
              <a:t>4/7/2021</a:t>
            </a:fld>
            <a:endParaRPr lang="en-US"/>
          </a:p>
        </p:txBody>
      </p:sp>
      <p:sp>
        <p:nvSpPr>
          <p:cNvPr id="5" name="Footer Placeholder 4"/>
          <p:cNvSpPr>
            <a:spLocks noGrp="1"/>
          </p:cNvSpPr>
          <p:nvPr>
            <p:ph type="ftr" sz="quarter" idx="3"/>
          </p:nvPr>
        </p:nvSpPr>
        <p:spPr>
          <a:xfrm rot="5400000">
            <a:off x="-3737158" y="5348851"/>
            <a:ext cx="8501064" cy="137747"/>
          </a:xfrm>
          <a:prstGeom prst="rect">
            <a:avLst/>
          </a:prstGeom>
        </p:spPr>
        <p:txBody>
          <a:bodyPr vert="horz" lIns="91440" tIns="45720" rIns="91440" bIns="18288" rtlCol="0" anchor="b"/>
          <a:lstStyle>
            <a:lvl1pPr algn="r">
              <a:defRPr sz="623">
                <a:solidFill>
                  <a:schemeClr val="tx1">
                    <a:tint val="75000"/>
                  </a:schemeClr>
                </a:solidFill>
              </a:defRPr>
            </a:lvl1pPr>
          </a:lstStyle>
          <a:p>
            <a:r>
              <a:rPr lang="en-US"/>
              <a:t>
              </a:t>
            </a:r>
          </a:p>
        </p:txBody>
      </p:sp>
      <p:sp>
        <p:nvSpPr>
          <p:cNvPr id="6" name="Slide Number Placeholder 5"/>
          <p:cNvSpPr>
            <a:spLocks noGrp="1"/>
          </p:cNvSpPr>
          <p:nvPr>
            <p:ph type="sldNum" sz="quarter" idx="4"/>
          </p:nvPr>
        </p:nvSpPr>
        <p:spPr>
          <a:xfrm>
            <a:off x="121602" y="237747"/>
            <a:ext cx="478734" cy="466339"/>
          </a:xfrm>
          <a:prstGeom prst="rect">
            <a:avLst/>
          </a:prstGeom>
        </p:spPr>
        <p:txBody>
          <a:bodyPr vert="horz" lIns="91440" tIns="45720" rIns="45720" bIns="45720" rtlCol="0" anchor="ctr"/>
          <a:lstStyle>
            <a:lvl1pPr algn="r">
              <a:defRPr sz="1108">
                <a:solidFill>
                  <a:schemeClr val="tx1">
                    <a:tint val="75000"/>
                  </a:schemeClr>
                </a:solidFill>
              </a:defRPr>
            </a:lvl1pPr>
          </a:lstStyle>
          <a:p>
            <a:fld id="{6D22F896-40B5-4ADD-8801-0D06FADFA095}" type="slidenum">
              <a:rPr lang="en-US" dirty="0"/>
              <a:pPr/>
              <a:t>‹#›</a:t>
            </a:fld>
            <a:endParaRPr lang="en-US"/>
          </a:p>
        </p:txBody>
      </p:sp>
    </p:spTree>
    <p:extLst>
      <p:ext uri="{BB962C8B-B14F-4D97-AF65-F5344CB8AC3E}">
        <p14:creationId xmlns:p14="http://schemas.microsoft.com/office/powerpoint/2010/main" val="346716992"/>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hf hdr="0" ftr="0" dt="0"/>
  <p:txStyles>
    <p:titleStyle>
      <a:lvl1pPr algn="r" defTabSz="685800" rtl="0" eaLnBrk="1" latinLnBrk="0" hangingPunct="1">
        <a:lnSpc>
          <a:spcPct val="90000"/>
        </a:lnSpc>
        <a:spcBef>
          <a:spcPct val="0"/>
        </a:spcBef>
        <a:buNone/>
        <a:defRPr sz="2800" b="0" i="0" kern="1200" cap="none">
          <a:solidFill>
            <a:schemeClr val="tx1"/>
          </a:solidFill>
          <a:effectLst/>
          <a:latin typeface="+mj-lt"/>
          <a:ea typeface="+mj-ea"/>
          <a:cs typeface="+mj-cs"/>
        </a:defRPr>
      </a:lvl1pPr>
    </p:titleStyle>
    <p:bodyStyle>
      <a:lvl1pPr marL="258366" indent="-258366" algn="l" defTabSz="685800" rtl="0" eaLnBrk="1" latinLnBrk="0" hangingPunct="1">
        <a:lnSpc>
          <a:spcPct val="120000"/>
        </a:lnSpc>
        <a:spcBef>
          <a:spcPts val="750"/>
        </a:spcBef>
        <a:spcAft>
          <a:spcPts val="45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1pPr>
      <a:lvl2pPr marL="596504" indent="-253604"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2pPr>
      <a:lvl3pPr marL="944166" indent="-25836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3pPr>
      <a:lvl4pPr marL="1282304" indent="-253604"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4pPr>
      <a:lvl5pPr marL="1629966" indent="-25836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1975104"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100" kern="1200" baseline="0">
          <a:solidFill>
            <a:schemeClr val="tx1"/>
          </a:solidFill>
          <a:effectLst/>
          <a:latin typeface="+mn-lt"/>
          <a:ea typeface="+mn-ea"/>
          <a:cs typeface="+mn-cs"/>
        </a:defRPr>
      </a:lvl6pPr>
      <a:lvl7pPr marL="2240280"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100" kern="1200" baseline="0">
          <a:solidFill>
            <a:schemeClr val="tx1"/>
          </a:solidFill>
          <a:effectLst/>
          <a:latin typeface="+mn-lt"/>
          <a:ea typeface="+mn-ea"/>
          <a:cs typeface="+mn-cs"/>
        </a:defRPr>
      </a:lvl7pPr>
      <a:lvl8pPr marL="2670048"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100" kern="1200" baseline="0">
          <a:solidFill>
            <a:schemeClr val="tx1"/>
          </a:solidFill>
          <a:effectLst/>
          <a:latin typeface="+mn-lt"/>
          <a:ea typeface="+mn-ea"/>
          <a:cs typeface="+mn-cs"/>
        </a:defRPr>
      </a:lvl8pPr>
      <a:lvl9pPr marL="3017520"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100" kern="120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44.xml"/><Relationship Id="rId18" Type="http://schemas.openxmlformats.org/officeDocument/2006/relationships/slide" Target="slide51.xml"/><Relationship Id="rId3" Type="http://schemas.openxmlformats.org/officeDocument/2006/relationships/slide" Target="slide4.xml"/><Relationship Id="rId21" Type="http://schemas.openxmlformats.org/officeDocument/2006/relationships/slide" Target="slide57.xml"/><Relationship Id="rId7" Type="http://schemas.openxmlformats.org/officeDocument/2006/relationships/slide" Target="slide10.xml"/><Relationship Id="rId12" Type="http://schemas.openxmlformats.org/officeDocument/2006/relationships/slide" Target="slide20.xml"/><Relationship Id="rId17" Type="http://schemas.openxmlformats.org/officeDocument/2006/relationships/slide" Target="slide50.xml"/><Relationship Id="rId25" Type="http://schemas.openxmlformats.org/officeDocument/2006/relationships/slide" Target="slide61.xml"/><Relationship Id="rId2" Type="http://schemas.openxmlformats.org/officeDocument/2006/relationships/slide" Target="slide3.xml"/><Relationship Id="rId16" Type="http://schemas.openxmlformats.org/officeDocument/2006/relationships/slide" Target="slide49.xml"/><Relationship Id="rId20" Type="http://schemas.openxmlformats.org/officeDocument/2006/relationships/slide" Target="slide56.xml"/><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slide" Target="slide17.xml"/><Relationship Id="rId24" Type="http://schemas.openxmlformats.org/officeDocument/2006/relationships/slide" Target="slide60.xml"/><Relationship Id="rId5" Type="http://schemas.openxmlformats.org/officeDocument/2006/relationships/slide" Target="slide6.xml"/><Relationship Id="rId15" Type="http://schemas.openxmlformats.org/officeDocument/2006/relationships/slide" Target="slide48.xml"/><Relationship Id="rId23" Type="http://schemas.openxmlformats.org/officeDocument/2006/relationships/slide" Target="slide59.xml"/><Relationship Id="rId10" Type="http://schemas.openxmlformats.org/officeDocument/2006/relationships/slide" Target="slide13.xml"/><Relationship Id="rId19" Type="http://schemas.openxmlformats.org/officeDocument/2006/relationships/slide" Target="slide52.xml"/><Relationship Id="rId4" Type="http://schemas.openxmlformats.org/officeDocument/2006/relationships/slide" Target="slide5.xml"/><Relationship Id="rId9" Type="http://schemas.openxmlformats.org/officeDocument/2006/relationships/slide" Target="slide12.xml"/><Relationship Id="rId14" Type="http://schemas.openxmlformats.org/officeDocument/2006/relationships/slide" Target="slide47.xml"/><Relationship Id="rId22" Type="http://schemas.openxmlformats.org/officeDocument/2006/relationships/slide" Target="slide58.xml"/></Relationships>
</file>

<file path=ppt/slides/_rels/slide20.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slide" Target="slide37.xml"/><Relationship Id="rId3" Type="http://schemas.openxmlformats.org/officeDocument/2006/relationships/slide" Target="slide22.xml"/><Relationship Id="rId7" Type="http://schemas.openxmlformats.org/officeDocument/2006/relationships/slide" Target="slide29.xml"/><Relationship Id="rId12" Type="http://schemas.openxmlformats.org/officeDocument/2006/relationships/slide" Target="slide35.xml"/><Relationship Id="rId17" Type="http://schemas.openxmlformats.org/officeDocument/2006/relationships/slide" Target="slide43.xml"/><Relationship Id="rId2" Type="http://schemas.openxmlformats.org/officeDocument/2006/relationships/slide" Target="slide21.xml"/><Relationship Id="rId16" Type="http://schemas.openxmlformats.org/officeDocument/2006/relationships/slide" Target="slide42.xml"/><Relationship Id="rId1" Type="http://schemas.openxmlformats.org/officeDocument/2006/relationships/slideLayout" Target="../slideLayouts/slideLayout2.xml"/><Relationship Id="rId6" Type="http://schemas.openxmlformats.org/officeDocument/2006/relationships/slide" Target="slide25.xml"/><Relationship Id="rId11" Type="http://schemas.openxmlformats.org/officeDocument/2006/relationships/slide" Target="slide34.xml"/><Relationship Id="rId5" Type="http://schemas.openxmlformats.org/officeDocument/2006/relationships/slide" Target="slide24.xml"/><Relationship Id="rId15" Type="http://schemas.openxmlformats.org/officeDocument/2006/relationships/slide" Target="slide41.xml"/><Relationship Id="rId10" Type="http://schemas.openxmlformats.org/officeDocument/2006/relationships/slide" Target="slide33.xml"/><Relationship Id="rId4" Type="http://schemas.openxmlformats.org/officeDocument/2006/relationships/slide" Target="slide23.xml"/><Relationship Id="rId9" Type="http://schemas.openxmlformats.org/officeDocument/2006/relationships/slide" Target="slide32.xml"/><Relationship Id="rId14" Type="http://schemas.openxmlformats.org/officeDocument/2006/relationships/slide" Target="slide3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github.com/TheCaister/At-Debts-Door-Document"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s://github.com/TheCaister/At-Debts-Door-Document"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23" name="Picture 7">
            <a:extLst>
              <a:ext uri="{FF2B5EF4-FFF2-40B4-BE49-F238E27FC236}">
                <a16:creationId xmlns:a16="http://schemas.microsoft.com/office/drawing/2014/main" id="{3DBBA26C-89C3-411F-9753-606A413F89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937156" y="3040847"/>
            <a:ext cx="4277906" cy="6865153"/>
          </a:xfrm>
          <a:prstGeom prst="rect">
            <a:avLst/>
          </a:prstGeom>
        </p:spPr>
      </p:pic>
      <p:pic>
        <p:nvPicPr>
          <p:cNvPr id="25" name="Picture 9">
            <a:extLst>
              <a:ext uri="{FF2B5EF4-FFF2-40B4-BE49-F238E27FC236}">
                <a16:creationId xmlns:a16="http://schemas.microsoft.com/office/drawing/2014/main" id="{EEAD2215-6311-4D1C-B6B5-F57CB6BFCBC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42938" y="0"/>
            <a:ext cx="5571150" cy="9906000"/>
          </a:xfrm>
          <a:prstGeom prst="rect">
            <a:avLst/>
          </a:prstGeom>
        </p:spPr>
      </p:pic>
      <p:sp>
        <p:nvSpPr>
          <p:cNvPr id="27" name="Rectangle 11">
            <a:extLst>
              <a:ext uri="{FF2B5EF4-FFF2-40B4-BE49-F238E27FC236}">
                <a16:creationId xmlns:a16="http://schemas.microsoft.com/office/drawing/2014/main" id="{7BA5DE79-30D1-4A10-8DB9-0A6E523A97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38" y="0"/>
            <a:ext cx="440657" cy="990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13">
            <a:extLst>
              <a:ext uri="{FF2B5EF4-FFF2-40B4-BE49-F238E27FC236}">
                <a16:creationId xmlns:a16="http://schemas.microsoft.com/office/drawing/2014/main" id="{9ABD0D63-D23F-4AE7-8270-4185EF9C1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2621" y="0"/>
            <a:ext cx="20895" cy="990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15">
            <a:extLst>
              <a:ext uri="{FF2B5EF4-FFF2-40B4-BE49-F238E27FC236}">
                <a16:creationId xmlns:a16="http://schemas.microsoft.com/office/drawing/2014/main" id="{72168E9E-94E9-4BE3-B88C-C8A468117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412" y="0"/>
            <a:ext cx="3626245" cy="9906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17">
            <a:extLst>
              <a:ext uri="{FF2B5EF4-FFF2-40B4-BE49-F238E27FC236}">
                <a16:creationId xmlns:a16="http://schemas.microsoft.com/office/drawing/2014/main" id="{12107AC1-AA0D-4097-B03D-FD3C632AB8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29656" y="0"/>
            <a:ext cx="12537" cy="990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TextBox 19">
            <a:extLst>
              <a:ext uri="{FF2B5EF4-FFF2-40B4-BE49-F238E27FC236}">
                <a16:creationId xmlns:a16="http://schemas.microsoft.com/office/drawing/2014/main" id="{7C8D231A-EC46-4736-B00F-76D30708220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4422" y="4713008"/>
            <a:ext cx="189958" cy="392415"/>
          </a:xfrm>
          <a:prstGeom prst="rect">
            <a:avLst/>
          </a:prstGeom>
          <a:noFill/>
        </p:spPr>
        <p:txBody>
          <a:bodyPr wrap="square" rtlCol="0">
            <a:spAutoFit/>
          </a:bodyPr>
          <a:lstStyle/>
          <a:p>
            <a:pPr algn="r">
              <a:spcAft>
                <a:spcPts val="488"/>
              </a:spcAft>
            </a:pPr>
            <a:r>
              <a:rPr lang="en-US" sz="1950">
                <a:solidFill>
                  <a:schemeClr val="accent6"/>
                </a:solidFill>
                <a:latin typeface="Wingdings 3" panose="05040102010807070707" pitchFamily="18" charset="2"/>
              </a:rPr>
              <a:t>z</a:t>
            </a:r>
            <a:endParaRPr lang="en-US" sz="1950">
              <a:solidFill>
                <a:schemeClr val="accent6"/>
              </a:solidFill>
              <a:latin typeface="MS Shell Dlg 2" panose="020B0604030504040204" pitchFamily="34" charset="0"/>
            </a:endParaRPr>
          </a:p>
        </p:txBody>
      </p:sp>
      <p:sp useBgFill="1">
        <p:nvSpPr>
          <p:cNvPr id="36" name="Rectangle 21">
            <a:extLst>
              <a:ext uri="{FF2B5EF4-FFF2-40B4-BE49-F238E27FC236}">
                <a16:creationId xmlns:a16="http://schemas.microsoft.com/office/drawing/2014/main" id="{441B7737-E3D8-47F4-8B54-7529C7A83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38" y="-1"/>
            <a:ext cx="5572125" cy="9906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p>
        </p:txBody>
      </p:sp>
      <p:sp>
        <p:nvSpPr>
          <p:cNvPr id="37" name="Rectangle 23">
            <a:extLst>
              <a:ext uri="{FF2B5EF4-FFF2-40B4-BE49-F238E27FC236}">
                <a16:creationId xmlns:a16="http://schemas.microsoft.com/office/drawing/2014/main" id="{2B8A17B2-9670-43B8-BE40-4682F8D29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38" y="0"/>
            <a:ext cx="5572125" cy="9906001"/>
          </a:xfrm>
          <a:prstGeom prst="rect">
            <a:avLst/>
          </a:prstGeom>
          <a:gradFill flip="none" rotWithShape="1">
            <a:gsLst>
              <a:gs pos="100000">
                <a:schemeClr val="tx2">
                  <a:lumMod val="25000"/>
                  <a:alpha val="10000"/>
                </a:schemeClr>
              </a:gs>
              <a:gs pos="0">
                <a:schemeClr val="bg2">
                  <a:lumMod val="75000"/>
                  <a:lumOff val="25000"/>
                  <a:alpha val="7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p>
        </p:txBody>
      </p:sp>
      <p:pic>
        <p:nvPicPr>
          <p:cNvPr id="38" name="Picture 25">
            <a:extLst>
              <a:ext uri="{FF2B5EF4-FFF2-40B4-BE49-F238E27FC236}">
                <a16:creationId xmlns:a16="http://schemas.microsoft.com/office/drawing/2014/main" id="{2A60B230-846B-4625-A8CA-D35FEBA73A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BEBA8EAE-BF5A-486C-A8C5-ECC9F3942E4B}">
                <a14:imgProps xmlns:a14="http://schemas.microsoft.com/office/drawing/2010/main">
                  <a14:imgLayer r:embed="rId6">
                    <a14:imgEffect>
                      <a14:brightnessContrast bright="-19000"/>
                    </a14:imgEffect>
                  </a14:imgLayer>
                </a14:imgProps>
              </a:ext>
              <a:ext uri="{28A0092B-C50C-407E-A947-70E740481C1C}">
                <a14:useLocalDpi xmlns:a14="http://schemas.microsoft.com/office/drawing/2010/main" val="0"/>
              </a:ext>
            </a:extLst>
          </a:blip>
          <a:stretch>
            <a:fillRect/>
          </a:stretch>
        </p:blipFill>
        <p:spPr>
          <a:xfrm>
            <a:off x="1937156" y="3040847"/>
            <a:ext cx="4277906" cy="6865153"/>
          </a:xfrm>
          <a:prstGeom prst="rect">
            <a:avLst/>
          </a:prstGeom>
          <a:noFill/>
        </p:spPr>
      </p:pic>
      <p:pic>
        <p:nvPicPr>
          <p:cNvPr id="39" name="Picture 27">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42938" y="0"/>
            <a:ext cx="5571150" cy="9906000"/>
          </a:xfrm>
          <a:prstGeom prst="rect">
            <a:avLst/>
          </a:prstGeom>
        </p:spPr>
      </p:pic>
      <p:sp>
        <p:nvSpPr>
          <p:cNvPr id="30" name="Rectangle 29">
            <a:extLst>
              <a:ext uri="{FF2B5EF4-FFF2-40B4-BE49-F238E27FC236}">
                <a16:creationId xmlns:a16="http://schemas.microsoft.com/office/drawing/2014/main" id="{AC1E939A-6A69-42AE-8471-3AD3A74AD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8736" y="0"/>
            <a:ext cx="5135352" cy="9906000"/>
          </a:xfrm>
          <a:prstGeom prst="rect">
            <a:avLst/>
          </a:prstGeom>
          <a:gradFill flip="none" rotWithShape="1">
            <a:gsLst>
              <a:gs pos="0">
                <a:schemeClr val="bg2">
                  <a:alpha val="0"/>
                </a:schemeClr>
              </a:gs>
              <a:gs pos="100000">
                <a:schemeClr val="bg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CD21F0F-5AD9-4038-8761-8446816D9C57}"/>
              </a:ext>
            </a:extLst>
          </p:cNvPr>
          <p:cNvSpPr>
            <a:spLocks noGrp="1"/>
          </p:cNvSpPr>
          <p:nvPr>
            <p:ph type="title"/>
          </p:nvPr>
        </p:nvSpPr>
        <p:spPr>
          <a:xfrm>
            <a:off x="1443551" y="1638591"/>
            <a:ext cx="2914992" cy="5598346"/>
          </a:xfrm>
        </p:spPr>
        <p:txBody>
          <a:bodyPr vert="horz" lIns="74295" tIns="37148" rIns="74295" bIns="37148" rtlCol="0" anchor="t">
            <a:normAutofit/>
          </a:bodyPr>
          <a:lstStyle/>
          <a:p>
            <a:pPr algn="l" defTabSz="742950"/>
            <a:r>
              <a:rPr lang="en-US" sz="4225"/>
              <a:t>At Debt's Door</a:t>
            </a:r>
            <a:br>
              <a:rPr lang="en-US" sz="4225"/>
            </a:br>
            <a:r>
              <a:rPr lang="en-US" sz="4225"/>
              <a:t>Game Design Document</a:t>
            </a:r>
          </a:p>
        </p:txBody>
      </p:sp>
      <p:sp>
        <p:nvSpPr>
          <p:cNvPr id="3" name="Content Placeholder 2">
            <a:extLst>
              <a:ext uri="{FF2B5EF4-FFF2-40B4-BE49-F238E27FC236}">
                <a16:creationId xmlns:a16="http://schemas.microsoft.com/office/drawing/2014/main" id="{C08484D0-FE1F-4F5F-86DC-45216C5B3EA2}"/>
              </a:ext>
            </a:extLst>
          </p:cNvPr>
          <p:cNvSpPr>
            <a:spLocks noGrp="1"/>
          </p:cNvSpPr>
          <p:nvPr>
            <p:ph idx="1"/>
          </p:nvPr>
        </p:nvSpPr>
        <p:spPr>
          <a:xfrm>
            <a:off x="2393576" y="3281247"/>
            <a:ext cx="3539975" cy="5598346"/>
          </a:xfrm>
        </p:spPr>
        <p:txBody>
          <a:bodyPr vert="horz" lIns="74295" tIns="0" rIns="74295" bIns="37148" rtlCol="0" anchor="b">
            <a:normAutofit/>
          </a:bodyPr>
          <a:lstStyle/>
          <a:p>
            <a:pPr marL="0" indent="0" algn="r" defTabSz="742950">
              <a:spcBef>
                <a:spcPts val="813"/>
              </a:spcBef>
              <a:spcAft>
                <a:spcPts val="488"/>
              </a:spcAft>
              <a:buNone/>
            </a:pPr>
            <a:r>
              <a:rPr lang="en-US" sz="1850" dirty="0"/>
              <a:t>Edison Cai - 20241135</a:t>
            </a:r>
          </a:p>
          <a:p>
            <a:pPr marL="0" indent="0" algn="r" defTabSz="742950">
              <a:spcBef>
                <a:spcPts val="813"/>
              </a:spcBef>
              <a:spcAft>
                <a:spcPts val="488"/>
              </a:spcAft>
              <a:buNone/>
            </a:pPr>
            <a:r>
              <a:rPr lang="en-US" sz="1850" dirty="0">
                <a:cs typeface="Arial"/>
              </a:rPr>
              <a:t>Sergiu </a:t>
            </a:r>
            <a:r>
              <a:rPr lang="en-US" sz="1850" dirty="0" err="1">
                <a:cs typeface="Arial"/>
              </a:rPr>
              <a:t>Mereacre</a:t>
            </a:r>
            <a:r>
              <a:rPr lang="en-US" sz="1850" dirty="0">
                <a:cs typeface="Arial"/>
              </a:rPr>
              <a:t> - 20238029</a:t>
            </a:r>
          </a:p>
          <a:p>
            <a:pPr marL="0" indent="0" algn="r" defTabSz="742950">
              <a:spcBef>
                <a:spcPts val="813"/>
              </a:spcBef>
              <a:spcAft>
                <a:spcPts val="488"/>
              </a:spcAft>
              <a:buNone/>
            </a:pPr>
            <a:r>
              <a:rPr lang="en-US" sz="1850" dirty="0">
                <a:cs typeface="Arial"/>
              </a:rPr>
              <a:t>Bayan </a:t>
            </a:r>
            <a:r>
              <a:rPr lang="en-US" sz="1850" dirty="0" err="1">
                <a:cs typeface="Arial"/>
              </a:rPr>
              <a:t>Nezamabad</a:t>
            </a:r>
            <a:r>
              <a:rPr lang="en-US" sz="1850" dirty="0">
                <a:cs typeface="Arial"/>
              </a:rPr>
              <a:t> - 20251971</a:t>
            </a:r>
          </a:p>
          <a:p>
            <a:pPr marL="0" indent="0" algn="r" defTabSz="742950">
              <a:spcBef>
                <a:spcPts val="813"/>
              </a:spcBef>
              <a:spcAft>
                <a:spcPts val="488"/>
              </a:spcAft>
              <a:buNone/>
            </a:pPr>
            <a:r>
              <a:rPr lang="en-US" sz="1850">
                <a:cs typeface="Arial"/>
              </a:rPr>
              <a:t>Jack O’Brien - 20245777</a:t>
            </a:r>
            <a:endParaRPr lang="en-US" sz="1850" dirty="0">
              <a:cs typeface="Arial"/>
            </a:endParaRPr>
          </a:p>
        </p:txBody>
      </p:sp>
      <p:sp>
        <p:nvSpPr>
          <p:cNvPr id="32" name="Rectangle 31">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37" y="0"/>
            <a:ext cx="438708" cy="9906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ight Triangle 33">
            <a:extLst>
              <a:ext uri="{FF2B5EF4-FFF2-40B4-BE49-F238E27FC236}">
                <a16:creationId xmlns:a16="http://schemas.microsoft.com/office/drawing/2014/main" id="{F793961F-503F-434A-880A-EA44EB4277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287851" y="1638591"/>
            <a:ext cx="109627" cy="34647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p>
        </p:txBody>
      </p:sp>
      <p:pic>
        <p:nvPicPr>
          <p:cNvPr id="4" name="Picture 4" descr="Diagram, text&#10;&#10;Description automatically generated">
            <a:extLst>
              <a:ext uri="{FF2B5EF4-FFF2-40B4-BE49-F238E27FC236}">
                <a16:creationId xmlns:a16="http://schemas.microsoft.com/office/drawing/2014/main" id="{CA622817-BC02-41FB-9C86-014F6A432FE3}"/>
              </a:ext>
            </a:extLst>
          </p:cNvPr>
          <p:cNvPicPr>
            <a:picLocks noChangeAspect="1"/>
          </p:cNvPicPr>
          <p:nvPr/>
        </p:nvPicPr>
        <p:blipFill>
          <a:blip r:embed="rId7"/>
          <a:stretch>
            <a:fillRect/>
          </a:stretch>
        </p:blipFill>
        <p:spPr>
          <a:xfrm>
            <a:off x="1593729" y="4712494"/>
            <a:ext cx="4104445" cy="2046780"/>
          </a:xfrm>
          <a:prstGeom prst="rect">
            <a:avLst/>
          </a:prstGeom>
        </p:spPr>
      </p:pic>
      <p:sp>
        <p:nvSpPr>
          <p:cNvPr id="5" name="Slide Number Placeholder 4">
            <a:extLst>
              <a:ext uri="{FF2B5EF4-FFF2-40B4-BE49-F238E27FC236}">
                <a16:creationId xmlns:a16="http://schemas.microsoft.com/office/drawing/2014/main" id="{2F35DA89-5F35-49D2-B375-35B5409AF628}"/>
              </a:ext>
            </a:extLst>
          </p:cNvPr>
          <p:cNvSpPr>
            <a:spLocks noGrp="1"/>
          </p:cNvSpPr>
          <p:nvPr>
            <p:ph type="sldNum" sz="quarter" idx="12"/>
          </p:nvPr>
        </p:nvSpPr>
        <p:spPr/>
        <p:txBody>
          <a:bodyPr/>
          <a:lstStyle/>
          <a:p>
            <a:fld id="{6D22F896-40B5-4ADD-8801-0D06FADFA095}" type="slidenum">
              <a:rPr lang="en-US" dirty="0"/>
              <a:t>1</a:t>
            </a:fld>
            <a:endParaRPr lang="en-US"/>
          </a:p>
        </p:txBody>
      </p:sp>
    </p:spTree>
    <p:extLst>
      <p:ext uri="{BB962C8B-B14F-4D97-AF65-F5344CB8AC3E}">
        <p14:creationId xmlns:p14="http://schemas.microsoft.com/office/powerpoint/2010/main" val="10875646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6AEF4-6BBC-4F3F-9574-1BD2BF6A5180}"/>
              </a:ext>
            </a:extLst>
          </p:cNvPr>
          <p:cNvSpPr>
            <a:spLocks noGrp="1"/>
          </p:cNvSpPr>
          <p:nvPr>
            <p:ph type="title"/>
          </p:nvPr>
        </p:nvSpPr>
        <p:spPr/>
        <p:txBody>
          <a:bodyPr/>
          <a:lstStyle/>
          <a:p>
            <a:r>
              <a:rPr lang="en-US">
                <a:cs typeface="Arial"/>
              </a:rPr>
              <a:t>Game Mechanics</a:t>
            </a:r>
            <a:endParaRPr lang="en-US"/>
          </a:p>
        </p:txBody>
      </p:sp>
      <p:sp>
        <p:nvSpPr>
          <p:cNvPr id="3" name="Content Placeholder 2">
            <a:extLst>
              <a:ext uri="{FF2B5EF4-FFF2-40B4-BE49-F238E27FC236}">
                <a16:creationId xmlns:a16="http://schemas.microsoft.com/office/drawing/2014/main" id="{16961723-9D12-44AF-AA58-2042916ACA46}"/>
              </a:ext>
            </a:extLst>
          </p:cNvPr>
          <p:cNvSpPr>
            <a:spLocks noGrp="1"/>
          </p:cNvSpPr>
          <p:nvPr>
            <p:ph idx="1"/>
          </p:nvPr>
        </p:nvSpPr>
        <p:spPr>
          <a:xfrm>
            <a:off x="889744" y="1832276"/>
            <a:ext cx="4989752" cy="7783258"/>
          </a:xfrm>
        </p:spPr>
        <p:txBody>
          <a:bodyPr>
            <a:normAutofit lnSpcReduction="10000"/>
          </a:bodyPr>
          <a:lstStyle/>
          <a:p>
            <a:pPr marL="257810" indent="-257810"/>
            <a:r>
              <a:rPr lang="en-US" dirty="0">
                <a:cs typeface="Arial"/>
              </a:rPr>
              <a:t>Can move around in 2D space.</a:t>
            </a:r>
          </a:p>
          <a:p>
            <a:pPr marL="257810" indent="-257810"/>
            <a:r>
              <a:rPr lang="en-US">
                <a:cs typeface="Arial"/>
              </a:rPr>
              <a:t>Can't run but can roll to gain extra speed for a while.</a:t>
            </a:r>
          </a:p>
          <a:p>
            <a:pPr marL="257810" indent="-257810"/>
            <a:r>
              <a:rPr lang="en-US">
                <a:ea typeface="+mn-lt"/>
                <a:cs typeface="+mn-lt"/>
              </a:rPr>
              <a:t>You slow down as you gather more money, but you can throw some away. </a:t>
            </a:r>
          </a:p>
          <a:p>
            <a:pPr marL="257810" indent="-257810"/>
            <a:r>
              <a:rPr lang="en-US">
                <a:ea typeface="+mn-lt"/>
                <a:cs typeface="+mn-lt"/>
              </a:rPr>
              <a:t>When approaching an item/person that can be interacted with, an icon will pop up, signifying that they are interactive.</a:t>
            </a:r>
          </a:p>
          <a:p>
            <a:pPr marL="257810" indent="-257810"/>
            <a:r>
              <a:rPr lang="en-US">
                <a:ea typeface="+mn-lt"/>
                <a:cs typeface="+mn-lt"/>
              </a:rPr>
              <a:t>Can steal from people and objects such as safes.</a:t>
            </a:r>
          </a:p>
          <a:p>
            <a:pPr marL="257810" indent="-257810"/>
            <a:r>
              <a:rPr lang="en-US">
                <a:ea typeface="+mn-lt"/>
                <a:cs typeface="+mn-lt"/>
              </a:rPr>
              <a:t>There are collectibles in some stages that gravitate towards the player once they are close enough to it.</a:t>
            </a:r>
          </a:p>
          <a:p>
            <a:pPr marL="257810" indent="-257810"/>
            <a:r>
              <a:rPr lang="en-US">
                <a:ea typeface="+mn-lt"/>
                <a:cs typeface="+mn-lt"/>
              </a:rPr>
              <a:t>Can kill people and destroy certain objects such as security cameras.</a:t>
            </a:r>
          </a:p>
          <a:p>
            <a:pPr marL="257810" indent="-257810"/>
            <a:r>
              <a:rPr lang="en-US" dirty="0">
                <a:cs typeface="Arial"/>
              </a:rPr>
              <a:t>Can use melee and ranged weapons.</a:t>
            </a:r>
          </a:p>
          <a:p>
            <a:pPr marL="257810" indent="-257810"/>
            <a:r>
              <a:rPr lang="en-US" dirty="0">
                <a:ea typeface="+mn-lt"/>
                <a:cs typeface="+mn-lt"/>
              </a:rPr>
              <a:t>Can cycle through weapons.</a:t>
            </a:r>
          </a:p>
          <a:p>
            <a:pPr marL="257810" indent="-257810"/>
            <a:r>
              <a:rPr lang="en-US" dirty="0">
                <a:ea typeface="+mn-lt"/>
                <a:cs typeface="+mn-lt"/>
              </a:rPr>
              <a:t>Weapons have durability.</a:t>
            </a:r>
          </a:p>
          <a:p>
            <a:pPr marL="257810" indent="-257810"/>
            <a:r>
              <a:rPr lang="en-US">
                <a:ea typeface="+mn-lt"/>
                <a:cs typeface="+mn-lt"/>
              </a:rPr>
              <a:t>Shops to buy items from.</a:t>
            </a:r>
          </a:p>
          <a:p>
            <a:pPr marL="257810" indent="-257810"/>
            <a:endParaRPr lang="en-US">
              <a:ea typeface="+mn-lt"/>
              <a:cs typeface="+mn-lt"/>
            </a:endParaRPr>
          </a:p>
        </p:txBody>
      </p:sp>
      <p:pic>
        <p:nvPicPr>
          <p:cNvPr id="4" name="Picture 4">
            <a:extLst>
              <a:ext uri="{FF2B5EF4-FFF2-40B4-BE49-F238E27FC236}">
                <a16:creationId xmlns:a16="http://schemas.microsoft.com/office/drawing/2014/main" id="{A3139847-8DC2-4DC6-8A6C-995D504728FA}"/>
              </a:ext>
            </a:extLst>
          </p:cNvPr>
          <p:cNvPicPr>
            <a:picLocks noChangeAspect="1"/>
          </p:cNvPicPr>
          <p:nvPr/>
        </p:nvPicPr>
        <p:blipFill>
          <a:blip r:embed="rId2"/>
          <a:stretch>
            <a:fillRect/>
          </a:stretch>
        </p:blipFill>
        <p:spPr>
          <a:xfrm>
            <a:off x="5277047" y="4115561"/>
            <a:ext cx="657060" cy="667583"/>
          </a:xfrm>
          <a:prstGeom prst="rect">
            <a:avLst/>
          </a:prstGeom>
        </p:spPr>
      </p:pic>
      <p:sp>
        <p:nvSpPr>
          <p:cNvPr id="5" name="Slide Number Placeholder 4">
            <a:extLst>
              <a:ext uri="{FF2B5EF4-FFF2-40B4-BE49-F238E27FC236}">
                <a16:creationId xmlns:a16="http://schemas.microsoft.com/office/drawing/2014/main" id="{C508C90F-C377-410F-9365-48433654C43D}"/>
              </a:ext>
            </a:extLst>
          </p:cNvPr>
          <p:cNvSpPr>
            <a:spLocks noGrp="1"/>
          </p:cNvSpPr>
          <p:nvPr>
            <p:ph type="sldNum" sz="quarter" idx="12"/>
          </p:nvPr>
        </p:nvSpPr>
        <p:spPr/>
        <p:txBody>
          <a:bodyPr/>
          <a:lstStyle/>
          <a:p>
            <a:fld id="{6D22F896-40B5-4ADD-8801-0D06FADFA095}" type="slidenum">
              <a:rPr lang="en-US" dirty="0"/>
              <a:t>10</a:t>
            </a:fld>
            <a:endParaRPr lang="en-US"/>
          </a:p>
        </p:txBody>
      </p:sp>
    </p:spTree>
    <p:extLst>
      <p:ext uri="{BB962C8B-B14F-4D97-AF65-F5344CB8AC3E}">
        <p14:creationId xmlns:p14="http://schemas.microsoft.com/office/powerpoint/2010/main" val="3469436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71267-C54F-4025-A443-A9D472EBEB27}"/>
              </a:ext>
            </a:extLst>
          </p:cNvPr>
          <p:cNvSpPr>
            <a:spLocks noGrp="1"/>
          </p:cNvSpPr>
          <p:nvPr>
            <p:ph type="title"/>
          </p:nvPr>
        </p:nvSpPr>
        <p:spPr/>
        <p:txBody>
          <a:bodyPr/>
          <a:lstStyle/>
          <a:p>
            <a:r>
              <a:rPr lang="en-US">
                <a:cs typeface="Arial"/>
              </a:rPr>
              <a:t>Game Mechanics -  Summary</a:t>
            </a:r>
            <a:endParaRPr lang="en-US"/>
          </a:p>
        </p:txBody>
      </p:sp>
      <p:sp>
        <p:nvSpPr>
          <p:cNvPr id="3" name="Content Placeholder 2">
            <a:extLst>
              <a:ext uri="{FF2B5EF4-FFF2-40B4-BE49-F238E27FC236}">
                <a16:creationId xmlns:a16="http://schemas.microsoft.com/office/drawing/2014/main" id="{71D2BFA4-9053-42BD-A7B8-84D3243A8E71}"/>
              </a:ext>
            </a:extLst>
          </p:cNvPr>
          <p:cNvSpPr>
            <a:spLocks noGrp="1"/>
          </p:cNvSpPr>
          <p:nvPr>
            <p:ph idx="1"/>
          </p:nvPr>
        </p:nvSpPr>
        <p:spPr/>
        <p:txBody>
          <a:bodyPr/>
          <a:lstStyle/>
          <a:p>
            <a:pPr marL="0" indent="0">
              <a:buNone/>
            </a:pPr>
            <a:r>
              <a:rPr lang="en-US">
                <a:ea typeface="+mn-lt"/>
                <a:cs typeface="+mn-lt"/>
              </a:rPr>
              <a:t>In summary, A.D.D. exhibits many features found in other top-down 2D shooters but incorporates some that are unique to itself.</a:t>
            </a:r>
          </a:p>
          <a:p>
            <a:pPr marL="0" indent="0">
              <a:buNone/>
            </a:pPr>
            <a:r>
              <a:rPr lang="en-US">
                <a:ea typeface="+mn-lt"/>
                <a:cs typeface="+mn-lt"/>
              </a:rPr>
              <a:t>It is important for us to express our creativity and make the game even more enjoyable than a typical 2D top-down shooter. </a:t>
            </a:r>
            <a:endParaRPr lang="en-US">
              <a:cs typeface="Arial" panose="020B0604020202020204"/>
            </a:endParaRPr>
          </a:p>
        </p:txBody>
      </p:sp>
      <p:sp>
        <p:nvSpPr>
          <p:cNvPr id="4" name="Slide Number Placeholder 3">
            <a:extLst>
              <a:ext uri="{FF2B5EF4-FFF2-40B4-BE49-F238E27FC236}">
                <a16:creationId xmlns:a16="http://schemas.microsoft.com/office/drawing/2014/main" id="{B3923A1C-D8BE-4254-8186-9A8A012453FB}"/>
              </a:ext>
            </a:extLst>
          </p:cNvPr>
          <p:cNvSpPr>
            <a:spLocks noGrp="1"/>
          </p:cNvSpPr>
          <p:nvPr>
            <p:ph type="sldNum" sz="quarter" idx="12"/>
          </p:nvPr>
        </p:nvSpPr>
        <p:spPr/>
        <p:txBody>
          <a:bodyPr/>
          <a:lstStyle/>
          <a:p>
            <a:fld id="{6D22F896-40B5-4ADD-8801-0D06FADFA095}" type="slidenum">
              <a:rPr lang="en-US" dirty="0"/>
              <a:t>11</a:t>
            </a:fld>
            <a:endParaRPr lang="en-US"/>
          </a:p>
        </p:txBody>
      </p:sp>
    </p:spTree>
    <p:extLst>
      <p:ext uri="{BB962C8B-B14F-4D97-AF65-F5344CB8AC3E}">
        <p14:creationId xmlns:p14="http://schemas.microsoft.com/office/powerpoint/2010/main" val="2565264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4C46E-F884-4056-8232-FEDF83A1E7A8}"/>
              </a:ext>
            </a:extLst>
          </p:cNvPr>
          <p:cNvSpPr>
            <a:spLocks noGrp="1"/>
          </p:cNvSpPr>
          <p:nvPr>
            <p:ph type="title"/>
          </p:nvPr>
        </p:nvSpPr>
        <p:spPr/>
        <p:txBody>
          <a:bodyPr/>
          <a:lstStyle/>
          <a:p>
            <a:r>
              <a:rPr lang="en-US">
                <a:cs typeface="Arial"/>
              </a:rPr>
              <a:t>Game AI</a:t>
            </a:r>
            <a:endParaRPr lang="en-US"/>
          </a:p>
        </p:txBody>
      </p:sp>
      <p:sp>
        <p:nvSpPr>
          <p:cNvPr id="3" name="Content Placeholder 2">
            <a:extLst>
              <a:ext uri="{FF2B5EF4-FFF2-40B4-BE49-F238E27FC236}">
                <a16:creationId xmlns:a16="http://schemas.microsoft.com/office/drawing/2014/main" id="{D69D6E75-B979-42D1-A07C-E41459C0E7E7}"/>
              </a:ext>
            </a:extLst>
          </p:cNvPr>
          <p:cNvSpPr>
            <a:spLocks noGrp="1"/>
          </p:cNvSpPr>
          <p:nvPr>
            <p:ph idx="1"/>
          </p:nvPr>
        </p:nvSpPr>
        <p:spPr/>
        <p:txBody>
          <a:bodyPr/>
          <a:lstStyle/>
          <a:p>
            <a:pPr marL="0" indent="0">
              <a:buNone/>
            </a:pPr>
            <a:r>
              <a:rPr lang="en-US">
                <a:ea typeface="+mn-lt"/>
                <a:cs typeface="+mn-lt"/>
              </a:rPr>
              <a:t>All the AI in A.D.D. can be broken down into 2 different types: Passive and Aggressive AI. Both types can be killed by the player.</a:t>
            </a:r>
            <a:endParaRPr lang="en-US">
              <a:cs typeface="Arial" panose="020B0604020202020204"/>
            </a:endParaRPr>
          </a:p>
        </p:txBody>
      </p:sp>
      <p:sp>
        <p:nvSpPr>
          <p:cNvPr id="4" name="Slide Number Placeholder 3">
            <a:extLst>
              <a:ext uri="{FF2B5EF4-FFF2-40B4-BE49-F238E27FC236}">
                <a16:creationId xmlns:a16="http://schemas.microsoft.com/office/drawing/2014/main" id="{4E841EFE-95A4-4C41-88DE-9F983F5E003D}"/>
              </a:ext>
            </a:extLst>
          </p:cNvPr>
          <p:cNvSpPr>
            <a:spLocks noGrp="1"/>
          </p:cNvSpPr>
          <p:nvPr>
            <p:ph type="sldNum" sz="quarter" idx="12"/>
          </p:nvPr>
        </p:nvSpPr>
        <p:spPr/>
        <p:txBody>
          <a:bodyPr/>
          <a:lstStyle/>
          <a:p>
            <a:fld id="{6D22F896-40B5-4ADD-8801-0D06FADFA095}" type="slidenum">
              <a:rPr lang="en-US" dirty="0"/>
              <a:t>12</a:t>
            </a:fld>
            <a:endParaRPr lang="en-US"/>
          </a:p>
        </p:txBody>
      </p:sp>
    </p:spTree>
    <p:extLst>
      <p:ext uri="{BB962C8B-B14F-4D97-AF65-F5344CB8AC3E}">
        <p14:creationId xmlns:p14="http://schemas.microsoft.com/office/powerpoint/2010/main" val="1733389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7F195-23DC-459A-896D-473164151388}"/>
              </a:ext>
            </a:extLst>
          </p:cNvPr>
          <p:cNvSpPr>
            <a:spLocks noGrp="1"/>
          </p:cNvSpPr>
          <p:nvPr>
            <p:ph type="title"/>
          </p:nvPr>
        </p:nvSpPr>
        <p:spPr/>
        <p:txBody>
          <a:bodyPr/>
          <a:lstStyle/>
          <a:p>
            <a:r>
              <a:rPr lang="en-US">
                <a:cs typeface="Arial"/>
              </a:rPr>
              <a:t>Passive AI</a:t>
            </a:r>
            <a:endParaRPr lang="en-US"/>
          </a:p>
        </p:txBody>
      </p:sp>
      <p:sp>
        <p:nvSpPr>
          <p:cNvPr id="3" name="Content Placeholder 2">
            <a:extLst>
              <a:ext uri="{FF2B5EF4-FFF2-40B4-BE49-F238E27FC236}">
                <a16:creationId xmlns:a16="http://schemas.microsoft.com/office/drawing/2014/main" id="{E64A2AA1-BCB3-459E-8C46-9F4D6358CA65}"/>
              </a:ext>
            </a:extLst>
          </p:cNvPr>
          <p:cNvSpPr>
            <a:spLocks noGrp="1"/>
          </p:cNvSpPr>
          <p:nvPr>
            <p:ph idx="1"/>
          </p:nvPr>
        </p:nvSpPr>
        <p:spPr>
          <a:xfrm>
            <a:off x="1594677" y="2274564"/>
            <a:ext cx="4284819" cy="3273548"/>
          </a:xfrm>
        </p:spPr>
        <p:txBody>
          <a:bodyPr/>
          <a:lstStyle/>
          <a:p>
            <a:pPr marL="0" indent="0">
              <a:buNone/>
            </a:pPr>
            <a:r>
              <a:rPr lang="en-US" dirty="0">
                <a:ea typeface="+mn-lt"/>
                <a:cs typeface="+mn-lt"/>
              </a:rPr>
              <a:t>When the player is being a model citizen and not causing trouble, such as attacking or stealing, passive NPCs will randomly switch between their ”IDLE” </a:t>
            </a:r>
            <a:r>
              <a:rPr lang="en-US">
                <a:ea typeface="+mn-lt"/>
                <a:cs typeface="+mn-lt"/>
              </a:rPr>
              <a:t>and ”WANDER” states.</a:t>
            </a:r>
          </a:p>
          <a:p>
            <a:pPr marL="0" indent="0">
              <a:buNone/>
            </a:pPr>
            <a:r>
              <a:rPr lang="en-US">
                <a:ea typeface="+mn-lt"/>
                <a:cs typeface="+mn-lt"/>
              </a:rPr>
              <a:t>Using a timer </a:t>
            </a:r>
            <a:r>
              <a:rPr lang="en-US" dirty="0">
                <a:ea typeface="+mn-lt"/>
                <a:cs typeface="+mn-lt"/>
              </a:rPr>
              <a:t>with intervals of several seconds, every time it counts down to zero, one of the two states will be chosen, and the timer will be reset. </a:t>
            </a:r>
            <a:endParaRPr lang="en-US">
              <a:cs typeface="Arial" panose="020B0604020202020204"/>
            </a:endParaRPr>
          </a:p>
        </p:txBody>
      </p:sp>
      <p:pic>
        <p:nvPicPr>
          <p:cNvPr id="4" name="Picture 4" descr="Text&#10;&#10;Description automatically generated">
            <a:extLst>
              <a:ext uri="{FF2B5EF4-FFF2-40B4-BE49-F238E27FC236}">
                <a16:creationId xmlns:a16="http://schemas.microsoft.com/office/drawing/2014/main" id="{F5DA8DC2-187B-438B-B65E-A3D6D30CE990}"/>
              </a:ext>
            </a:extLst>
          </p:cNvPr>
          <p:cNvPicPr>
            <a:picLocks noChangeAspect="1"/>
          </p:cNvPicPr>
          <p:nvPr/>
        </p:nvPicPr>
        <p:blipFill>
          <a:blip r:embed="rId2"/>
          <a:stretch>
            <a:fillRect/>
          </a:stretch>
        </p:blipFill>
        <p:spPr>
          <a:xfrm>
            <a:off x="907737" y="6419751"/>
            <a:ext cx="5046094" cy="1258924"/>
          </a:xfrm>
          <a:prstGeom prst="rect">
            <a:avLst/>
          </a:prstGeom>
        </p:spPr>
      </p:pic>
      <p:sp>
        <p:nvSpPr>
          <p:cNvPr id="6" name="Content Placeholder 2">
            <a:extLst>
              <a:ext uri="{FF2B5EF4-FFF2-40B4-BE49-F238E27FC236}">
                <a16:creationId xmlns:a16="http://schemas.microsoft.com/office/drawing/2014/main" id="{BABA262C-FFC8-4D29-BD0C-91E4A8A92363}"/>
              </a:ext>
            </a:extLst>
          </p:cNvPr>
          <p:cNvSpPr txBox="1">
            <a:spLocks/>
          </p:cNvSpPr>
          <p:nvPr/>
        </p:nvSpPr>
        <p:spPr>
          <a:xfrm>
            <a:off x="1283072" y="5905194"/>
            <a:ext cx="4284819" cy="509515"/>
          </a:xfrm>
          <a:prstGeom prst="rect">
            <a:avLst/>
          </a:prstGeom>
        </p:spPr>
        <p:txBody>
          <a:bodyPr vert="horz" lIns="91440" tIns="45720" rIns="91440" bIns="45720" rtlCol="0" anchor="ctr">
            <a:normAutofit/>
          </a:bodyPr>
          <a:lstStyle>
            <a:lvl1pPr marL="258366" indent="-258366" algn="l" defTabSz="685800" rtl="0" eaLnBrk="1" latinLnBrk="0" hangingPunct="1">
              <a:lnSpc>
                <a:spcPct val="120000"/>
              </a:lnSpc>
              <a:spcBef>
                <a:spcPts val="750"/>
              </a:spcBef>
              <a:spcAft>
                <a:spcPts val="45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1pPr>
            <a:lvl2pPr marL="596504" indent="-253604"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2pPr>
            <a:lvl3pPr marL="944166" indent="-25836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3pPr>
            <a:lvl4pPr marL="1282304" indent="-253604"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4pPr>
            <a:lvl5pPr marL="1629966" indent="-25836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1975104"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100" kern="1200" baseline="0">
                <a:solidFill>
                  <a:schemeClr val="tx1"/>
                </a:solidFill>
                <a:effectLst/>
                <a:latin typeface="+mn-lt"/>
                <a:ea typeface="+mn-ea"/>
                <a:cs typeface="+mn-cs"/>
              </a:defRPr>
            </a:lvl6pPr>
            <a:lvl7pPr marL="2240280"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100" kern="1200" baseline="0">
                <a:solidFill>
                  <a:schemeClr val="tx1"/>
                </a:solidFill>
                <a:effectLst/>
                <a:latin typeface="+mn-lt"/>
                <a:ea typeface="+mn-ea"/>
                <a:cs typeface="+mn-cs"/>
              </a:defRPr>
            </a:lvl7pPr>
            <a:lvl8pPr marL="2670048"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100" kern="1200" baseline="0">
                <a:solidFill>
                  <a:schemeClr val="tx1"/>
                </a:solidFill>
                <a:effectLst/>
                <a:latin typeface="+mn-lt"/>
                <a:ea typeface="+mn-ea"/>
                <a:cs typeface="+mn-cs"/>
              </a:defRPr>
            </a:lvl8pPr>
            <a:lvl9pPr marL="3017520"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100" kern="1200">
                <a:solidFill>
                  <a:schemeClr val="tx1"/>
                </a:solidFill>
                <a:effectLst/>
                <a:latin typeface="+mn-lt"/>
                <a:ea typeface="+mn-ea"/>
                <a:cs typeface="+mn-cs"/>
              </a:defRPr>
            </a:lvl9pPr>
          </a:lstStyle>
          <a:p>
            <a:pPr marL="0" indent="0" algn="ctr">
              <a:buNone/>
            </a:pPr>
            <a:r>
              <a:rPr lang="en-US">
                <a:ea typeface="+mn-lt"/>
                <a:cs typeface="+mn-lt"/>
              </a:rPr>
              <a:t>Shuffling states</a:t>
            </a:r>
            <a:endParaRPr lang="en-US">
              <a:cs typeface="Arial" panose="020B0604020202020204"/>
            </a:endParaRPr>
          </a:p>
        </p:txBody>
      </p:sp>
      <p:pic>
        <p:nvPicPr>
          <p:cNvPr id="7" name="Picture 7" descr="Graphical user interface, website&#10;&#10;Description automatically generated">
            <a:extLst>
              <a:ext uri="{FF2B5EF4-FFF2-40B4-BE49-F238E27FC236}">
                <a16:creationId xmlns:a16="http://schemas.microsoft.com/office/drawing/2014/main" id="{A03A9A04-77AA-484E-88F7-134327967B30}"/>
              </a:ext>
            </a:extLst>
          </p:cNvPr>
          <p:cNvPicPr>
            <a:picLocks noChangeAspect="1"/>
          </p:cNvPicPr>
          <p:nvPr/>
        </p:nvPicPr>
        <p:blipFill>
          <a:blip r:embed="rId3"/>
          <a:stretch>
            <a:fillRect/>
          </a:stretch>
        </p:blipFill>
        <p:spPr>
          <a:xfrm>
            <a:off x="304531" y="8518430"/>
            <a:ext cx="6252508" cy="372844"/>
          </a:xfrm>
          <a:prstGeom prst="rect">
            <a:avLst/>
          </a:prstGeom>
        </p:spPr>
      </p:pic>
      <p:sp>
        <p:nvSpPr>
          <p:cNvPr id="8" name="Content Placeholder 2">
            <a:extLst>
              <a:ext uri="{FF2B5EF4-FFF2-40B4-BE49-F238E27FC236}">
                <a16:creationId xmlns:a16="http://schemas.microsoft.com/office/drawing/2014/main" id="{FAB16194-BB4B-43F0-B32C-9C0F701C408B}"/>
              </a:ext>
            </a:extLst>
          </p:cNvPr>
          <p:cNvSpPr txBox="1">
            <a:spLocks/>
          </p:cNvSpPr>
          <p:nvPr/>
        </p:nvSpPr>
        <p:spPr>
          <a:xfrm>
            <a:off x="1291804" y="8010682"/>
            <a:ext cx="4284819" cy="509515"/>
          </a:xfrm>
          <a:prstGeom prst="rect">
            <a:avLst/>
          </a:prstGeom>
        </p:spPr>
        <p:txBody>
          <a:bodyPr vert="horz" lIns="91440" tIns="45720" rIns="91440" bIns="45720" rtlCol="0" anchor="ctr">
            <a:normAutofit/>
          </a:bodyPr>
          <a:lstStyle>
            <a:lvl1pPr marL="258366" indent="-258366" algn="l" defTabSz="685800" rtl="0" eaLnBrk="1" latinLnBrk="0" hangingPunct="1">
              <a:lnSpc>
                <a:spcPct val="120000"/>
              </a:lnSpc>
              <a:spcBef>
                <a:spcPts val="750"/>
              </a:spcBef>
              <a:spcAft>
                <a:spcPts val="45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1pPr>
            <a:lvl2pPr marL="596504" indent="-253604"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2pPr>
            <a:lvl3pPr marL="944166" indent="-25836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3pPr>
            <a:lvl4pPr marL="1282304" indent="-253604"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4pPr>
            <a:lvl5pPr marL="1629966" indent="-25836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1975104"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100" kern="1200" baseline="0">
                <a:solidFill>
                  <a:schemeClr val="tx1"/>
                </a:solidFill>
                <a:effectLst/>
                <a:latin typeface="+mn-lt"/>
                <a:ea typeface="+mn-ea"/>
                <a:cs typeface="+mn-cs"/>
              </a:defRPr>
            </a:lvl6pPr>
            <a:lvl7pPr marL="2240280"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100" kern="1200" baseline="0">
                <a:solidFill>
                  <a:schemeClr val="tx1"/>
                </a:solidFill>
                <a:effectLst/>
                <a:latin typeface="+mn-lt"/>
                <a:ea typeface="+mn-ea"/>
                <a:cs typeface="+mn-cs"/>
              </a:defRPr>
            </a:lvl7pPr>
            <a:lvl8pPr marL="2670048"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100" kern="1200" baseline="0">
                <a:solidFill>
                  <a:schemeClr val="tx1"/>
                </a:solidFill>
                <a:effectLst/>
                <a:latin typeface="+mn-lt"/>
                <a:ea typeface="+mn-ea"/>
                <a:cs typeface="+mn-cs"/>
              </a:defRPr>
            </a:lvl8pPr>
            <a:lvl9pPr marL="3017520"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100" kern="1200">
                <a:solidFill>
                  <a:schemeClr val="tx1"/>
                </a:solidFill>
                <a:effectLst/>
                <a:latin typeface="+mn-lt"/>
                <a:ea typeface="+mn-ea"/>
                <a:cs typeface="+mn-cs"/>
              </a:defRPr>
            </a:lvl9pPr>
          </a:lstStyle>
          <a:p>
            <a:pPr marL="0" indent="0" algn="ctr">
              <a:buNone/>
            </a:pPr>
            <a:r>
              <a:rPr lang="en-US">
                <a:ea typeface="+mn-lt"/>
                <a:cs typeface="+mn-lt"/>
              </a:rPr>
              <a:t>Randomise target position to walk to</a:t>
            </a:r>
            <a:endParaRPr lang="en-US">
              <a:cs typeface="Arial" panose="020B0604020202020204"/>
            </a:endParaRPr>
          </a:p>
        </p:txBody>
      </p:sp>
      <p:sp>
        <p:nvSpPr>
          <p:cNvPr id="5" name="Slide Number Placeholder 4">
            <a:extLst>
              <a:ext uri="{FF2B5EF4-FFF2-40B4-BE49-F238E27FC236}">
                <a16:creationId xmlns:a16="http://schemas.microsoft.com/office/drawing/2014/main" id="{0F3BE79C-7057-4568-91E7-892354CDB19F}"/>
              </a:ext>
            </a:extLst>
          </p:cNvPr>
          <p:cNvSpPr>
            <a:spLocks noGrp="1"/>
          </p:cNvSpPr>
          <p:nvPr>
            <p:ph type="sldNum" sz="quarter" idx="12"/>
          </p:nvPr>
        </p:nvSpPr>
        <p:spPr/>
        <p:txBody>
          <a:bodyPr/>
          <a:lstStyle/>
          <a:p>
            <a:fld id="{6D22F896-40B5-4ADD-8801-0D06FADFA095}" type="slidenum">
              <a:rPr lang="en-US" dirty="0"/>
              <a:t>13</a:t>
            </a:fld>
            <a:endParaRPr lang="en-US"/>
          </a:p>
        </p:txBody>
      </p:sp>
    </p:spTree>
    <p:extLst>
      <p:ext uri="{BB962C8B-B14F-4D97-AF65-F5344CB8AC3E}">
        <p14:creationId xmlns:p14="http://schemas.microsoft.com/office/powerpoint/2010/main" val="3008538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7880D-97A1-441C-B98A-DBE2B84A0C75}"/>
              </a:ext>
            </a:extLst>
          </p:cNvPr>
          <p:cNvSpPr>
            <a:spLocks noGrp="1"/>
          </p:cNvSpPr>
          <p:nvPr>
            <p:ph type="title"/>
          </p:nvPr>
        </p:nvSpPr>
        <p:spPr/>
        <p:txBody>
          <a:bodyPr/>
          <a:lstStyle/>
          <a:p>
            <a:r>
              <a:rPr lang="en-US">
                <a:cs typeface="Arial"/>
              </a:rPr>
              <a:t>Passive AI</a:t>
            </a:r>
            <a:endParaRPr lang="en-US"/>
          </a:p>
        </p:txBody>
      </p:sp>
      <p:sp>
        <p:nvSpPr>
          <p:cNvPr id="3" name="Content Placeholder 2">
            <a:extLst>
              <a:ext uri="{FF2B5EF4-FFF2-40B4-BE49-F238E27FC236}">
                <a16:creationId xmlns:a16="http://schemas.microsoft.com/office/drawing/2014/main" id="{CA744299-9D17-40D1-8B3F-EDDFDBB3704B}"/>
              </a:ext>
            </a:extLst>
          </p:cNvPr>
          <p:cNvSpPr>
            <a:spLocks noGrp="1"/>
          </p:cNvSpPr>
          <p:nvPr>
            <p:ph idx="1"/>
          </p:nvPr>
        </p:nvSpPr>
        <p:spPr>
          <a:xfrm>
            <a:off x="1529716" y="1597468"/>
            <a:ext cx="4284819" cy="3115868"/>
          </a:xfrm>
        </p:spPr>
        <p:txBody>
          <a:bodyPr>
            <a:normAutofit/>
          </a:bodyPr>
          <a:lstStyle/>
          <a:p>
            <a:pPr marL="0" indent="0">
              <a:buNone/>
            </a:pPr>
            <a:r>
              <a:rPr lang="en-US" dirty="0">
                <a:ea typeface="+mn-lt"/>
                <a:cs typeface="+mn-lt"/>
              </a:rPr>
              <a:t>However, if the player is in the NPC’s area of detection while committing crime, their state will flip to ”PANIC”, which will alert the stage that the player has been detected, which will </a:t>
            </a:r>
            <a:r>
              <a:rPr lang="en-US">
                <a:ea typeface="+mn-lt"/>
                <a:cs typeface="+mn-lt"/>
              </a:rPr>
              <a:t>consequently spawn in enemy cops. </a:t>
            </a:r>
          </a:p>
          <a:p>
            <a:pPr marL="0" indent="0">
              <a:buNone/>
            </a:pPr>
            <a:r>
              <a:rPr lang="en-US" dirty="0">
                <a:cs typeface="Arial" panose="020B0604020202020204"/>
              </a:rPr>
              <a:t>If they detect other NPCs panicking, </a:t>
            </a:r>
            <a:r>
              <a:rPr lang="en-US">
                <a:cs typeface="Arial" panose="020B0604020202020204"/>
              </a:rPr>
              <a:t>their state will also be set to "PANIC".</a:t>
            </a:r>
            <a:endParaRPr lang="en-US" dirty="0">
              <a:cs typeface="Arial" panose="020B0604020202020204"/>
            </a:endParaRPr>
          </a:p>
        </p:txBody>
      </p:sp>
      <p:pic>
        <p:nvPicPr>
          <p:cNvPr id="5" name="Picture 5" descr="Chart&#10;&#10;Description automatically generated">
            <a:extLst>
              <a:ext uri="{FF2B5EF4-FFF2-40B4-BE49-F238E27FC236}">
                <a16:creationId xmlns:a16="http://schemas.microsoft.com/office/drawing/2014/main" id="{39C07253-4B02-4DD0-B930-1C19DC73D20A}"/>
              </a:ext>
            </a:extLst>
          </p:cNvPr>
          <p:cNvPicPr>
            <a:picLocks noChangeAspect="1"/>
          </p:cNvPicPr>
          <p:nvPr/>
        </p:nvPicPr>
        <p:blipFill>
          <a:blip r:embed="rId2"/>
          <a:stretch>
            <a:fillRect/>
          </a:stretch>
        </p:blipFill>
        <p:spPr>
          <a:xfrm>
            <a:off x="1037659" y="5268269"/>
            <a:ext cx="4953293" cy="3515514"/>
          </a:xfrm>
          <a:prstGeom prst="rect">
            <a:avLst/>
          </a:prstGeom>
        </p:spPr>
      </p:pic>
      <p:cxnSp>
        <p:nvCxnSpPr>
          <p:cNvPr id="7" name="Straight Arrow Connector 6">
            <a:extLst>
              <a:ext uri="{FF2B5EF4-FFF2-40B4-BE49-F238E27FC236}">
                <a16:creationId xmlns:a16="http://schemas.microsoft.com/office/drawing/2014/main" id="{EB5C1764-323F-4BE2-894E-1ADBEDF779C8}"/>
              </a:ext>
            </a:extLst>
          </p:cNvPr>
          <p:cNvCxnSpPr/>
          <p:nvPr/>
        </p:nvCxnSpPr>
        <p:spPr>
          <a:xfrm>
            <a:off x="2198633" y="5166007"/>
            <a:ext cx="292634" cy="10333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C720B3-D35C-4D2E-AEB5-AD6AC7639B26}"/>
              </a:ext>
            </a:extLst>
          </p:cNvPr>
          <p:cNvSpPr txBox="1"/>
          <p:nvPr/>
        </p:nvSpPr>
        <p:spPr>
          <a:xfrm>
            <a:off x="897386" y="4780052"/>
            <a:ext cx="28916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For detecting other NPCs</a:t>
            </a:r>
          </a:p>
        </p:txBody>
      </p:sp>
      <p:cxnSp>
        <p:nvCxnSpPr>
          <p:cNvPr id="9" name="Straight Arrow Connector 8">
            <a:extLst>
              <a:ext uri="{FF2B5EF4-FFF2-40B4-BE49-F238E27FC236}">
                <a16:creationId xmlns:a16="http://schemas.microsoft.com/office/drawing/2014/main" id="{19B4433D-53E5-499B-A72A-25A463FA2B87}"/>
              </a:ext>
            </a:extLst>
          </p:cNvPr>
          <p:cNvCxnSpPr>
            <a:cxnSpLocks/>
          </p:cNvCxnSpPr>
          <p:nvPr/>
        </p:nvCxnSpPr>
        <p:spPr>
          <a:xfrm flipV="1">
            <a:off x="4406081" y="7182550"/>
            <a:ext cx="626719" cy="134110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5DDCC11-CF7E-416A-B41E-375B9088576C}"/>
              </a:ext>
            </a:extLst>
          </p:cNvPr>
          <p:cNvSpPr txBox="1"/>
          <p:nvPr/>
        </p:nvSpPr>
        <p:spPr>
          <a:xfrm>
            <a:off x="1416533" y="8601467"/>
            <a:ext cx="472914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For detecting players. By giving it a </a:t>
            </a:r>
            <a:r>
              <a:rPr lang="en-US"/>
              <a:t>direction, players can perform stealth actions while passive NPCs are not "looking".</a:t>
            </a:r>
          </a:p>
        </p:txBody>
      </p:sp>
      <p:sp>
        <p:nvSpPr>
          <p:cNvPr id="4" name="Slide Number Placeholder 3">
            <a:extLst>
              <a:ext uri="{FF2B5EF4-FFF2-40B4-BE49-F238E27FC236}">
                <a16:creationId xmlns:a16="http://schemas.microsoft.com/office/drawing/2014/main" id="{AFB935B6-E7CF-46BC-9122-F356EA9F9903}"/>
              </a:ext>
            </a:extLst>
          </p:cNvPr>
          <p:cNvSpPr>
            <a:spLocks noGrp="1"/>
          </p:cNvSpPr>
          <p:nvPr>
            <p:ph type="sldNum" sz="quarter" idx="12"/>
          </p:nvPr>
        </p:nvSpPr>
        <p:spPr/>
        <p:txBody>
          <a:bodyPr/>
          <a:lstStyle/>
          <a:p>
            <a:fld id="{6D22F896-40B5-4ADD-8801-0D06FADFA095}" type="slidenum">
              <a:rPr lang="en-US" dirty="0"/>
              <a:t>14</a:t>
            </a:fld>
            <a:endParaRPr lang="en-US"/>
          </a:p>
        </p:txBody>
      </p:sp>
    </p:spTree>
    <p:extLst>
      <p:ext uri="{BB962C8B-B14F-4D97-AF65-F5344CB8AC3E}">
        <p14:creationId xmlns:p14="http://schemas.microsoft.com/office/powerpoint/2010/main" val="2205057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0" descr="Chart&#10;&#10;Description automatically generated">
            <a:extLst>
              <a:ext uri="{FF2B5EF4-FFF2-40B4-BE49-F238E27FC236}">
                <a16:creationId xmlns:a16="http://schemas.microsoft.com/office/drawing/2014/main" id="{3AC1F5C1-6EA9-4C18-ADF3-AF5FC75D4195}"/>
              </a:ext>
            </a:extLst>
          </p:cNvPr>
          <p:cNvPicPr>
            <a:picLocks noChangeAspect="1"/>
          </p:cNvPicPr>
          <p:nvPr/>
        </p:nvPicPr>
        <p:blipFill>
          <a:blip r:embed="rId2"/>
          <a:stretch>
            <a:fillRect/>
          </a:stretch>
        </p:blipFill>
        <p:spPr>
          <a:xfrm>
            <a:off x="2058471" y="3593098"/>
            <a:ext cx="2744628" cy="2719804"/>
          </a:xfrm>
          <a:prstGeom prst="rect">
            <a:avLst/>
          </a:prstGeom>
        </p:spPr>
      </p:pic>
      <p:sp>
        <p:nvSpPr>
          <p:cNvPr id="2" name="Title 1">
            <a:extLst>
              <a:ext uri="{FF2B5EF4-FFF2-40B4-BE49-F238E27FC236}">
                <a16:creationId xmlns:a16="http://schemas.microsoft.com/office/drawing/2014/main" id="{ACB7880D-97A1-441C-B98A-DBE2B84A0C75}"/>
              </a:ext>
            </a:extLst>
          </p:cNvPr>
          <p:cNvSpPr>
            <a:spLocks noGrp="1"/>
          </p:cNvSpPr>
          <p:nvPr>
            <p:ph type="title"/>
          </p:nvPr>
        </p:nvSpPr>
        <p:spPr/>
        <p:txBody>
          <a:bodyPr/>
          <a:lstStyle/>
          <a:p>
            <a:r>
              <a:rPr lang="en-US">
                <a:cs typeface="Arial"/>
              </a:rPr>
              <a:t>Passive AI</a:t>
            </a:r>
            <a:endParaRPr lang="en-US"/>
          </a:p>
        </p:txBody>
      </p:sp>
      <p:sp>
        <p:nvSpPr>
          <p:cNvPr id="3" name="Content Placeholder 2">
            <a:extLst>
              <a:ext uri="{FF2B5EF4-FFF2-40B4-BE49-F238E27FC236}">
                <a16:creationId xmlns:a16="http://schemas.microsoft.com/office/drawing/2014/main" id="{CA744299-9D17-40D1-8B3F-EDDFDBB3704B}"/>
              </a:ext>
            </a:extLst>
          </p:cNvPr>
          <p:cNvSpPr>
            <a:spLocks noGrp="1"/>
          </p:cNvSpPr>
          <p:nvPr>
            <p:ph idx="1"/>
          </p:nvPr>
        </p:nvSpPr>
        <p:spPr>
          <a:xfrm>
            <a:off x="1529716" y="1597468"/>
            <a:ext cx="4284819" cy="1631824"/>
          </a:xfrm>
        </p:spPr>
        <p:txBody>
          <a:bodyPr>
            <a:normAutofit/>
          </a:bodyPr>
          <a:lstStyle/>
          <a:p>
            <a:pPr marL="0" indent="0">
              <a:buNone/>
            </a:pPr>
            <a:r>
              <a:rPr lang="en-US" dirty="0">
                <a:ea typeface="+mn-lt"/>
                <a:cs typeface="+mn-lt"/>
              </a:rPr>
              <a:t>Some NPCs can also be pickpocketed </a:t>
            </a:r>
            <a:r>
              <a:rPr lang="en-US">
                <a:ea typeface="+mn-lt"/>
                <a:cs typeface="+mn-lt"/>
              </a:rPr>
              <a:t>by holding down the "interact" button while in their interactive range.</a:t>
            </a:r>
            <a:endParaRPr lang="en-US"/>
          </a:p>
        </p:txBody>
      </p:sp>
      <p:cxnSp>
        <p:nvCxnSpPr>
          <p:cNvPr id="9" name="Straight Arrow Connector 8">
            <a:extLst>
              <a:ext uri="{FF2B5EF4-FFF2-40B4-BE49-F238E27FC236}">
                <a16:creationId xmlns:a16="http://schemas.microsoft.com/office/drawing/2014/main" id="{19B4433D-53E5-499B-A72A-25A463FA2B87}"/>
              </a:ext>
            </a:extLst>
          </p:cNvPr>
          <p:cNvCxnSpPr>
            <a:cxnSpLocks/>
          </p:cNvCxnSpPr>
          <p:nvPr/>
        </p:nvCxnSpPr>
        <p:spPr>
          <a:xfrm flipH="1" flipV="1">
            <a:off x="3631505" y="5429523"/>
            <a:ext cx="672495" cy="149878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5DDCC11-CF7E-416A-B41E-375B9088576C}"/>
              </a:ext>
            </a:extLst>
          </p:cNvPr>
          <p:cNvSpPr txBox="1"/>
          <p:nvPr/>
        </p:nvSpPr>
        <p:spPr>
          <a:xfrm>
            <a:off x="1527894" y="7089596"/>
            <a:ext cx="472914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Separate area that once the player enters, they can start pickpocketing.</a:t>
            </a:r>
          </a:p>
        </p:txBody>
      </p:sp>
      <p:sp>
        <p:nvSpPr>
          <p:cNvPr id="4" name="Slide Number Placeholder 3">
            <a:extLst>
              <a:ext uri="{FF2B5EF4-FFF2-40B4-BE49-F238E27FC236}">
                <a16:creationId xmlns:a16="http://schemas.microsoft.com/office/drawing/2014/main" id="{EF0DF7F2-F988-476F-9C90-AACF3F0290CB}"/>
              </a:ext>
            </a:extLst>
          </p:cNvPr>
          <p:cNvSpPr>
            <a:spLocks noGrp="1"/>
          </p:cNvSpPr>
          <p:nvPr>
            <p:ph type="sldNum" sz="quarter" idx="12"/>
          </p:nvPr>
        </p:nvSpPr>
        <p:spPr/>
        <p:txBody>
          <a:bodyPr/>
          <a:lstStyle/>
          <a:p>
            <a:fld id="{6D22F896-40B5-4ADD-8801-0D06FADFA095}" type="slidenum">
              <a:rPr lang="en-US" dirty="0"/>
              <a:t>15</a:t>
            </a:fld>
            <a:endParaRPr lang="en-US"/>
          </a:p>
        </p:txBody>
      </p:sp>
    </p:spTree>
    <p:extLst>
      <p:ext uri="{BB962C8B-B14F-4D97-AF65-F5344CB8AC3E}">
        <p14:creationId xmlns:p14="http://schemas.microsoft.com/office/powerpoint/2010/main" val="1009162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7880D-97A1-441C-B98A-DBE2B84A0C75}"/>
              </a:ext>
            </a:extLst>
          </p:cNvPr>
          <p:cNvSpPr>
            <a:spLocks noGrp="1"/>
          </p:cNvSpPr>
          <p:nvPr>
            <p:ph type="title"/>
          </p:nvPr>
        </p:nvSpPr>
        <p:spPr/>
        <p:txBody>
          <a:bodyPr/>
          <a:lstStyle/>
          <a:p>
            <a:r>
              <a:rPr lang="en-US">
                <a:cs typeface="Arial"/>
              </a:rPr>
              <a:t>Passive AI</a:t>
            </a:r>
            <a:endParaRPr lang="en-US"/>
          </a:p>
        </p:txBody>
      </p:sp>
      <p:pic>
        <p:nvPicPr>
          <p:cNvPr id="8" name="Picture 10" descr="Diagram&#10;&#10;Description automatically generated">
            <a:extLst>
              <a:ext uri="{FF2B5EF4-FFF2-40B4-BE49-F238E27FC236}">
                <a16:creationId xmlns:a16="http://schemas.microsoft.com/office/drawing/2014/main" id="{F2AE4860-34C3-46B4-AED0-C5E9CABAAAA6}"/>
              </a:ext>
            </a:extLst>
          </p:cNvPr>
          <p:cNvPicPr>
            <a:picLocks noChangeAspect="1"/>
          </p:cNvPicPr>
          <p:nvPr/>
        </p:nvPicPr>
        <p:blipFill rotWithShape="1">
          <a:blip r:embed="rId2"/>
          <a:srcRect t="-60" b="12869"/>
          <a:stretch/>
        </p:blipFill>
        <p:spPr>
          <a:xfrm>
            <a:off x="1100704" y="2718049"/>
            <a:ext cx="4886354" cy="5057566"/>
          </a:xfrm>
          <a:prstGeom prst="rect">
            <a:avLst/>
          </a:prstGeom>
        </p:spPr>
      </p:pic>
      <p:sp>
        <p:nvSpPr>
          <p:cNvPr id="12" name="Content Placeholder 11">
            <a:extLst>
              <a:ext uri="{FF2B5EF4-FFF2-40B4-BE49-F238E27FC236}">
                <a16:creationId xmlns:a16="http://schemas.microsoft.com/office/drawing/2014/main" id="{D5DC389F-01C9-47E2-AD80-8FFFD567CA6D}"/>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BFADE2E7-2AE3-49EF-B813-869B250AD448}"/>
              </a:ext>
            </a:extLst>
          </p:cNvPr>
          <p:cNvSpPr>
            <a:spLocks noGrp="1"/>
          </p:cNvSpPr>
          <p:nvPr>
            <p:ph type="sldNum" sz="quarter" idx="12"/>
          </p:nvPr>
        </p:nvSpPr>
        <p:spPr/>
        <p:txBody>
          <a:bodyPr/>
          <a:lstStyle/>
          <a:p>
            <a:fld id="{6D22F896-40B5-4ADD-8801-0D06FADFA095}" type="slidenum">
              <a:rPr lang="en-US" dirty="0"/>
              <a:t>16</a:t>
            </a:fld>
            <a:endParaRPr lang="en-US"/>
          </a:p>
        </p:txBody>
      </p:sp>
    </p:spTree>
    <p:extLst>
      <p:ext uri="{BB962C8B-B14F-4D97-AF65-F5344CB8AC3E}">
        <p14:creationId xmlns:p14="http://schemas.microsoft.com/office/powerpoint/2010/main" val="3758161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EF782-170E-49F7-8874-DB9D6EBE4E40}"/>
              </a:ext>
            </a:extLst>
          </p:cNvPr>
          <p:cNvSpPr>
            <a:spLocks noGrp="1"/>
          </p:cNvSpPr>
          <p:nvPr>
            <p:ph type="title"/>
          </p:nvPr>
        </p:nvSpPr>
        <p:spPr/>
        <p:txBody>
          <a:bodyPr/>
          <a:lstStyle/>
          <a:p>
            <a:r>
              <a:rPr lang="en-US">
                <a:cs typeface="Arial"/>
              </a:rPr>
              <a:t>Aggressive AI</a:t>
            </a:r>
            <a:endParaRPr lang="en-US"/>
          </a:p>
        </p:txBody>
      </p:sp>
      <p:sp>
        <p:nvSpPr>
          <p:cNvPr id="3" name="Content Placeholder 2">
            <a:extLst>
              <a:ext uri="{FF2B5EF4-FFF2-40B4-BE49-F238E27FC236}">
                <a16:creationId xmlns:a16="http://schemas.microsoft.com/office/drawing/2014/main" id="{79A79EB6-4BD9-4A01-B58F-3394A5EFC500}"/>
              </a:ext>
            </a:extLst>
          </p:cNvPr>
          <p:cNvSpPr>
            <a:spLocks noGrp="1"/>
          </p:cNvSpPr>
          <p:nvPr>
            <p:ph idx="1"/>
          </p:nvPr>
        </p:nvSpPr>
        <p:spPr/>
        <p:txBody>
          <a:bodyPr/>
          <a:lstStyle/>
          <a:p>
            <a:pPr marL="0" indent="0">
              <a:buNone/>
            </a:pPr>
            <a:r>
              <a:rPr lang="en-US" dirty="0">
                <a:ea typeface="+mn-lt"/>
                <a:cs typeface="+mn-lt"/>
              </a:rPr>
              <a:t>Once the world has been alerted of the player’s crimes, cops will spawn and target the player.</a:t>
            </a:r>
            <a:endParaRPr lang="en-US" dirty="0"/>
          </a:p>
          <a:p>
            <a:pPr marL="0" indent="0">
              <a:buNone/>
            </a:pPr>
            <a:r>
              <a:rPr lang="en-US" dirty="0">
                <a:ea typeface="+mn-lt"/>
                <a:cs typeface="+mn-lt"/>
              </a:rPr>
              <a:t>They also have an area of detection and if the player is within this area, they will be chased down mercilessly.</a:t>
            </a:r>
          </a:p>
          <a:p>
            <a:pPr marL="0" indent="0">
              <a:buNone/>
            </a:pPr>
            <a:r>
              <a:rPr lang="en-US" dirty="0">
                <a:ea typeface="+mn-lt"/>
                <a:cs typeface="+mn-lt"/>
              </a:rPr>
              <a:t>If they get close enough to the player, they will start attacking with whatever weapon is in their possession.</a:t>
            </a:r>
          </a:p>
          <a:p>
            <a:pPr marL="0" indent="0">
              <a:buNone/>
            </a:pPr>
            <a:r>
              <a:rPr lang="en-US" dirty="0">
                <a:ea typeface="+mn-lt"/>
                <a:cs typeface="+mn-lt"/>
              </a:rPr>
              <a:t>If the player manages to escape from their area of detection, the cops’ states will also flip between ”IDLE” and ”WANDER”, looking for the player. </a:t>
            </a:r>
            <a:endParaRPr lang="en-US" dirty="0">
              <a:cs typeface="Arial"/>
            </a:endParaRPr>
          </a:p>
        </p:txBody>
      </p:sp>
      <p:sp>
        <p:nvSpPr>
          <p:cNvPr id="4" name="Slide Number Placeholder 3">
            <a:extLst>
              <a:ext uri="{FF2B5EF4-FFF2-40B4-BE49-F238E27FC236}">
                <a16:creationId xmlns:a16="http://schemas.microsoft.com/office/drawing/2014/main" id="{22A0B6D1-7F7B-4885-B04D-1839627D8199}"/>
              </a:ext>
            </a:extLst>
          </p:cNvPr>
          <p:cNvSpPr>
            <a:spLocks noGrp="1"/>
          </p:cNvSpPr>
          <p:nvPr>
            <p:ph type="sldNum" sz="quarter" idx="12"/>
          </p:nvPr>
        </p:nvSpPr>
        <p:spPr/>
        <p:txBody>
          <a:bodyPr/>
          <a:lstStyle/>
          <a:p>
            <a:fld id="{6D22F896-40B5-4ADD-8801-0D06FADFA095}" type="slidenum">
              <a:rPr lang="en-US" dirty="0"/>
              <a:t>17</a:t>
            </a:fld>
            <a:endParaRPr lang="en-US"/>
          </a:p>
        </p:txBody>
      </p:sp>
    </p:spTree>
    <p:extLst>
      <p:ext uri="{BB962C8B-B14F-4D97-AF65-F5344CB8AC3E}">
        <p14:creationId xmlns:p14="http://schemas.microsoft.com/office/powerpoint/2010/main" val="1330277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EF782-170E-49F7-8874-DB9D6EBE4E40}"/>
              </a:ext>
            </a:extLst>
          </p:cNvPr>
          <p:cNvSpPr>
            <a:spLocks noGrp="1"/>
          </p:cNvSpPr>
          <p:nvPr>
            <p:ph type="title"/>
          </p:nvPr>
        </p:nvSpPr>
        <p:spPr/>
        <p:txBody>
          <a:bodyPr/>
          <a:lstStyle/>
          <a:p>
            <a:r>
              <a:rPr lang="en-US">
                <a:cs typeface="Arial"/>
              </a:rPr>
              <a:t>Aggressive AI</a:t>
            </a:r>
            <a:endParaRPr lang="en-US"/>
          </a:p>
        </p:txBody>
      </p:sp>
      <p:pic>
        <p:nvPicPr>
          <p:cNvPr id="6" name="Picture 6">
            <a:extLst>
              <a:ext uri="{FF2B5EF4-FFF2-40B4-BE49-F238E27FC236}">
                <a16:creationId xmlns:a16="http://schemas.microsoft.com/office/drawing/2014/main" id="{45F2F098-E8EA-4043-871A-E13BEAABB1DC}"/>
              </a:ext>
            </a:extLst>
          </p:cNvPr>
          <p:cNvPicPr>
            <a:picLocks noGrp="1" noChangeAspect="1"/>
          </p:cNvPicPr>
          <p:nvPr>
            <p:ph idx="1"/>
          </p:nvPr>
        </p:nvPicPr>
        <p:blipFill>
          <a:blip r:embed="rId2"/>
          <a:stretch>
            <a:fillRect/>
          </a:stretch>
        </p:blipFill>
        <p:spPr>
          <a:xfrm>
            <a:off x="1288433" y="3460860"/>
            <a:ext cx="4284819" cy="4147302"/>
          </a:xfrm>
        </p:spPr>
      </p:pic>
      <p:cxnSp>
        <p:nvCxnSpPr>
          <p:cNvPr id="8" name="Straight Arrow Connector 7">
            <a:extLst>
              <a:ext uri="{FF2B5EF4-FFF2-40B4-BE49-F238E27FC236}">
                <a16:creationId xmlns:a16="http://schemas.microsoft.com/office/drawing/2014/main" id="{0F1617C4-46F1-415B-8851-799D827FDD37}"/>
              </a:ext>
            </a:extLst>
          </p:cNvPr>
          <p:cNvCxnSpPr>
            <a:cxnSpLocks/>
          </p:cNvCxnSpPr>
          <p:nvPr/>
        </p:nvCxnSpPr>
        <p:spPr>
          <a:xfrm flipH="1" flipV="1">
            <a:off x="3659345" y="6143719"/>
            <a:ext cx="514734" cy="219443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6D03EFF-0878-4818-A721-F0F49355F039}"/>
              </a:ext>
            </a:extLst>
          </p:cNvPr>
          <p:cNvSpPr txBox="1"/>
          <p:nvPr/>
        </p:nvSpPr>
        <p:spPr>
          <a:xfrm>
            <a:off x="2882790" y="8425236"/>
            <a:ext cx="276175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When the player enters this area, start attacking</a:t>
            </a:r>
            <a:endParaRPr lang="en-US">
              <a:cs typeface="Arial"/>
            </a:endParaRPr>
          </a:p>
        </p:txBody>
      </p:sp>
      <p:cxnSp>
        <p:nvCxnSpPr>
          <p:cNvPr id="11" name="Straight Arrow Connector 10">
            <a:extLst>
              <a:ext uri="{FF2B5EF4-FFF2-40B4-BE49-F238E27FC236}">
                <a16:creationId xmlns:a16="http://schemas.microsoft.com/office/drawing/2014/main" id="{5889E31A-C33F-44DA-A3A5-C40917A3E0FC}"/>
              </a:ext>
            </a:extLst>
          </p:cNvPr>
          <p:cNvCxnSpPr>
            <a:cxnSpLocks/>
          </p:cNvCxnSpPr>
          <p:nvPr/>
        </p:nvCxnSpPr>
        <p:spPr>
          <a:xfrm>
            <a:off x="2585204" y="3023417"/>
            <a:ext cx="524638" cy="13858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33B4868-02EE-485E-8638-D85EDB4C1040}"/>
              </a:ext>
            </a:extLst>
          </p:cNvPr>
          <p:cNvSpPr txBox="1"/>
          <p:nvPr/>
        </p:nvSpPr>
        <p:spPr>
          <a:xfrm>
            <a:off x="1285039" y="2600359"/>
            <a:ext cx="27617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Player detection area</a:t>
            </a:r>
          </a:p>
        </p:txBody>
      </p:sp>
      <p:sp>
        <p:nvSpPr>
          <p:cNvPr id="3" name="Slide Number Placeholder 2">
            <a:extLst>
              <a:ext uri="{FF2B5EF4-FFF2-40B4-BE49-F238E27FC236}">
                <a16:creationId xmlns:a16="http://schemas.microsoft.com/office/drawing/2014/main" id="{7467C5CE-1153-4F9C-8D4E-B53EB43F4D04}"/>
              </a:ext>
            </a:extLst>
          </p:cNvPr>
          <p:cNvSpPr>
            <a:spLocks noGrp="1"/>
          </p:cNvSpPr>
          <p:nvPr>
            <p:ph type="sldNum" sz="quarter" idx="12"/>
          </p:nvPr>
        </p:nvSpPr>
        <p:spPr/>
        <p:txBody>
          <a:bodyPr/>
          <a:lstStyle/>
          <a:p>
            <a:fld id="{6D22F896-40B5-4ADD-8801-0D06FADFA095}" type="slidenum">
              <a:rPr lang="en-US" dirty="0"/>
              <a:t>18</a:t>
            </a:fld>
            <a:endParaRPr lang="en-US"/>
          </a:p>
        </p:txBody>
      </p:sp>
    </p:spTree>
    <p:extLst>
      <p:ext uri="{BB962C8B-B14F-4D97-AF65-F5344CB8AC3E}">
        <p14:creationId xmlns:p14="http://schemas.microsoft.com/office/powerpoint/2010/main" val="28484295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EF782-170E-49F7-8874-DB9D6EBE4E40}"/>
              </a:ext>
            </a:extLst>
          </p:cNvPr>
          <p:cNvSpPr>
            <a:spLocks noGrp="1"/>
          </p:cNvSpPr>
          <p:nvPr>
            <p:ph type="title"/>
          </p:nvPr>
        </p:nvSpPr>
        <p:spPr/>
        <p:txBody>
          <a:bodyPr/>
          <a:lstStyle/>
          <a:p>
            <a:r>
              <a:rPr lang="en-US">
                <a:cs typeface="Arial"/>
              </a:rPr>
              <a:t>Aggressive AI</a:t>
            </a:r>
            <a:endParaRPr lang="en-US"/>
          </a:p>
        </p:txBody>
      </p:sp>
      <p:pic>
        <p:nvPicPr>
          <p:cNvPr id="5" name="Picture 6" descr="Diagram&#10;&#10;Description automatically generated">
            <a:extLst>
              <a:ext uri="{FF2B5EF4-FFF2-40B4-BE49-F238E27FC236}">
                <a16:creationId xmlns:a16="http://schemas.microsoft.com/office/drawing/2014/main" id="{8C4321EE-667D-440C-B9F2-F574967C6A61}"/>
              </a:ext>
            </a:extLst>
          </p:cNvPr>
          <p:cNvPicPr>
            <a:picLocks noChangeAspect="1"/>
          </p:cNvPicPr>
          <p:nvPr/>
        </p:nvPicPr>
        <p:blipFill>
          <a:blip r:embed="rId2"/>
          <a:stretch>
            <a:fillRect/>
          </a:stretch>
        </p:blipFill>
        <p:spPr>
          <a:xfrm>
            <a:off x="1079831" y="2320652"/>
            <a:ext cx="4805790" cy="6430999"/>
          </a:xfrm>
          <a:prstGeom prst="rect">
            <a:avLst/>
          </a:prstGeom>
        </p:spPr>
      </p:pic>
      <p:sp>
        <p:nvSpPr>
          <p:cNvPr id="3" name="Slide Number Placeholder 2">
            <a:extLst>
              <a:ext uri="{FF2B5EF4-FFF2-40B4-BE49-F238E27FC236}">
                <a16:creationId xmlns:a16="http://schemas.microsoft.com/office/drawing/2014/main" id="{8E854474-33BC-4324-B26E-F0E75478018A}"/>
              </a:ext>
            </a:extLst>
          </p:cNvPr>
          <p:cNvSpPr>
            <a:spLocks noGrp="1"/>
          </p:cNvSpPr>
          <p:nvPr>
            <p:ph type="sldNum" sz="quarter" idx="12"/>
          </p:nvPr>
        </p:nvSpPr>
        <p:spPr/>
        <p:txBody>
          <a:bodyPr/>
          <a:lstStyle/>
          <a:p>
            <a:fld id="{6D22F896-40B5-4ADD-8801-0D06FADFA095}" type="slidenum">
              <a:rPr lang="en-US" dirty="0"/>
              <a:t>19</a:t>
            </a:fld>
            <a:endParaRPr lang="en-US"/>
          </a:p>
        </p:txBody>
      </p:sp>
    </p:spTree>
    <p:extLst>
      <p:ext uri="{BB962C8B-B14F-4D97-AF65-F5344CB8AC3E}">
        <p14:creationId xmlns:p14="http://schemas.microsoft.com/office/powerpoint/2010/main" val="3756596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7286-C0BE-4055-9051-7FC859579353}"/>
              </a:ext>
            </a:extLst>
          </p:cNvPr>
          <p:cNvSpPr>
            <a:spLocks noGrp="1"/>
          </p:cNvSpPr>
          <p:nvPr>
            <p:ph type="title"/>
          </p:nvPr>
        </p:nvSpPr>
        <p:spPr/>
        <p:txBody>
          <a:bodyPr/>
          <a:lstStyle/>
          <a:p>
            <a:r>
              <a:rPr lang="en-US">
                <a:cs typeface="Arial"/>
              </a:rPr>
              <a:t>Table of Contents</a:t>
            </a:r>
            <a:endParaRPr lang="en-US"/>
          </a:p>
        </p:txBody>
      </p:sp>
      <p:sp>
        <p:nvSpPr>
          <p:cNvPr id="3" name="Content Placeholder 2">
            <a:extLst>
              <a:ext uri="{FF2B5EF4-FFF2-40B4-BE49-F238E27FC236}">
                <a16:creationId xmlns:a16="http://schemas.microsoft.com/office/drawing/2014/main" id="{9B7974F7-A359-4660-994A-77F71FED9814}"/>
              </a:ext>
            </a:extLst>
          </p:cNvPr>
          <p:cNvSpPr>
            <a:spLocks noGrp="1"/>
          </p:cNvSpPr>
          <p:nvPr>
            <p:ph idx="1"/>
          </p:nvPr>
        </p:nvSpPr>
        <p:spPr>
          <a:xfrm>
            <a:off x="982190" y="2079784"/>
            <a:ext cx="4897306" cy="7568001"/>
          </a:xfrm>
        </p:spPr>
        <p:txBody>
          <a:bodyPr>
            <a:normAutofit fontScale="62500" lnSpcReduction="20000"/>
          </a:bodyPr>
          <a:lstStyle/>
          <a:p>
            <a:pPr marL="278130" indent="-278130">
              <a:buAutoNum type="arabicPeriod"/>
            </a:pPr>
            <a:r>
              <a:rPr lang="en-US" dirty="0">
                <a:cs typeface="Arial" panose="020B0604020202020204"/>
                <a:hlinkClick r:id="rId2" action="ppaction://hlinksldjump"/>
              </a:rPr>
              <a:t>Introduction/Overview 3-8</a:t>
            </a:r>
            <a:endParaRPr lang="en-US" dirty="0">
              <a:cs typeface="Arial" panose="020B0604020202020204"/>
            </a:endParaRPr>
          </a:p>
          <a:p>
            <a:pPr marL="553085" lvl="1" indent="-278130">
              <a:buAutoNum type="arabicPeriod"/>
            </a:pPr>
            <a:r>
              <a:rPr lang="en-US" dirty="0">
                <a:cs typeface="Arial" panose="020B0604020202020204"/>
                <a:hlinkClick r:id="rId3" action="ppaction://hlinksldjump"/>
              </a:rPr>
              <a:t>Story </a:t>
            </a:r>
            <a:r>
              <a:rPr lang="en-US" dirty="0" err="1">
                <a:cs typeface="Arial" panose="020B0604020202020204"/>
                <a:hlinkClick r:id="rId3" action="ppaction://hlinksldjump"/>
              </a:rPr>
              <a:t>Summarised</a:t>
            </a:r>
            <a:r>
              <a:rPr lang="en-US" dirty="0">
                <a:cs typeface="Arial" panose="020B0604020202020204"/>
                <a:hlinkClick r:id="rId3" action="ppaction://hlinksldjump"/>
              </a:rPr>
              <a:t> 4</a:t>
            </a:r>
            <a:endParaRPr lang="en-US" dirty="0">
              <a:cs typeface="Arial" panose="020B0604020202020204"/>
            </a:endParaRPr>
          </a:p>
          <a:p>
            <a:pPr marL="553085" lvl="1" indent="-278130">
              <a:buAutoNum type="arabicPeriod"/>
            </a:pPr>
            <a:r>
              <a:rPr lang="en-US" dirty="0">
                <a:cs typeface="Arial" panose="020B0604020202020204"/>
                <a:hlinkClick r:id="rId4" action="ppaction://hlinksldjump"/>
              </a:rPr>
              <a:t>Story In-Depth 5</a:t>
            </a:r>
            <a:endParaRPr lang="en-US" dirty="0">
              <a:cs typeface="Arial" panose="020B0604020202020204"/>
            </a:endParaRPr>
          </a:p>
          <a:p>
            <a:pPr marL="553085" lvl="1" indent="-278130">
              <a:buAutoNum type="arabicPeriod"/>
            </a:pPr>
            <a:r>
              <a:rPr lang="en-US" dirty="0">
                <a:cs typeface="Arial" panose="020B0604020202020204"/>
                <a:hlinkClick r:id="rId5" action="ppaction://hlinksldjump"/>
              </a:rPr>
              <a:t>Features That Make The Game Compelling And Unique 6-8</a:t>
            </a:r>
            <a:endParaRPr lang="en-US" dirty="0">
              <a:cs typeface="Arial" panose="020B0604020202020204"/>
            </a:endParaRPr>
          </a:p>
          <a:p>
            <a:pPr marL="214630" indent="-278130">
              <a:buAutoNum type="arabicPeriod"/>
            </a:pPr>
            <a:r>
              <a:rPr lang="en-US" dirty="0">
                <a:cs typeface="Arial" panose="020B0604020202020204"/>
                <a:hlinkClick r:id="rId6" action="ppaction://hlinksldjump"/>
              </a:rPr>
              <a:t>Controls During Play 9</a:t>
            </a:r>
            <a:endParaRPr lang="en-US" dirty="0">
              <a:cs typeface="Arial" panose="020B0604020202020204"/>
            </a:endParaRPr>
          </a:p>
          <a:p>
            <a:pPr marL="278130" indent="-278130">
              <a:buAutoNum type="arabicPeriod"/>
            </a:pPr>
            <a:r>
              <a:rPr lang="en-US" dirty="0">
                <a:cs typeface="Arial" panose="020B0604020202020204"/>
                <a:hlinkClick r:id="rId7" action="ppaction://hlinksldjump"/>
              </a:rPr>
              <a:t>Game Mechanics 10-11</a:t>
            </a:r>
            <a:endParaRPr lang="en-US" dirty="0">
              <a:cs typeface="Arial" panose="020B0604020202020204"/>
            </a:endParaRPr>
          </a:p>
          <a:p>
            <a:pPr marL="616585" lvl="1" indent="-278130">
              <a:buAutoNum type="arabicPeriod"/>
            </a:pPr>
            <a:r>
              <a:rPr lang="en-US" dirty="0">
                <a:cs typeface="Arial" panose="020B0604020202020204"/>
                <a:hlinkClick r:id="rId8" action="ppaction://hlinksldjump"/>
              </a:rPr>
              <a:t>Game Mechanics – Summary 11</a:t>
            </a:r>
            <a:endParaRPr lang="en-US" dirty="0">
              <a:cs typeface="Arial" panose="020B0604020202020204"/>
            </a:endParaRPr>
          </a:p>
          <a:p>
            <a:pPr marL="278130" indent="-278130">
              <a:buAutoNum type="arabicPeriod"/>
            </a:pPr>
            <a:r>
              <a:rPr lang="en-US" dirty="0">
                <a:cs typeface="Arial" panose="020B0604020202020204"/>
                <a:hlinkClick r:id="rId9" action="ppaction://hlinksldjump"/>
              </a:rPr>
              <a:t>Game AI 12-19</a:t>
            </a:r>
            <a:endParaRPr lang="en-US" dirty="0">
              <a:cs typeface="Arial" panose="020B0604020202020204"/>
            </a:endParaRPr>
          </a:p>
          <a:p>
            <a:pPr marL="553085" lvl="1" indent="-278130">
              <a:buAutoNum type="arabicPeriod"/>
            </a:pPr>
            <a:r>
              <a:rPr lang="en-US" dirty="0">
                <a:cs typeface="Arial" panose="020B0604020202020204"/>
                <a:hlinkClick r:id="rId10" action="ppaction://hlinksldjump"/>
              </a:rPr>
              <a:t>Passive AI 13-16</a:t>
            </a:r>
            <a:endParaRPr lang="en-US" dirty="0">
              <a:cs typeface="Arial" panose="020B0604020202020204"/>
            </a:endParaRPr>
          </a:p>
          <a:p>
            <a:pPr marL="553085" lvl="1" indent="-278130">
              <a:buAutoNum type="arabicPeriod"/>
            </a:pPr>
            <a:r>
              <a:rPr lang="en-US" dirty="0">
                <a:cs typeface="Arial" panose="020B0604020202020204"/>
                <a:hlinkClick r:id="rId11" action="ppaction://hlinksldjump"/>
              </a:rPr>
              <a:t>Aggressive AI 17-19</a:t>
            </a:r>
            <a:endParaRPr lang="en-US" dirty="0">
              <a:cs typeface="Arial" panose="020B0604020202020204"/>
            </a:endParaRPr>
          </a:p>
          <a:p>
            <a:pPr marL="278130" indent="-278130">
              <a:buAutoNum type="arabicPeriod"/>
            </a:pPr>
            <a:r>
              <a:rPr lang="en-US" dirty="0">
                <a:cs typeface="Arial" panose="020B0604020202020204"/>
                <a:hlinkClick r:id="rId12" action="ppaction://hlinksldjump"/>
              </a:rPr>
              <a:t>Game Elements 20-43</a:t>
            </a:r>
            <a:endParaRPr lang="en-US" dirty="0">
              <a:cs typeface="Arial" panose="020B0604020202020204"/>
            </a:endParaRPr>
          </a:p>
          <a:p>
            <a:pPr marL="278130" indent="-278130">
              <a:buAutoNum type="arabicPeriod"/>
            </a:pPr>
            <a:r>
              <a:rPr lang="en-US" dirty="0">
                <a:cs typeface="Arial" panose="020B0604020202020204"/>
                <a:hlinkClick r:id="rId13" action="ppaction://hlinksldjump"/>
              </a:rPr>
              <a:t>Game Progression 44-46</a:t>
            </a:r>
            <a:endParaRPr lang="en-US" dirty="0">
              <a:cs typeface="Arial" panose="020B0604020202020204"/>
            </a:endParaRPr>
          </a:p>
          <a:p>
            <a:pPr marL="278130" indent="-278130">
              <a:buAutoNum type="arabicPeriod"/>
            </a:pPr>
            <a:r>
              <a:rPr lang="en-US" dirty="0">
                <a:cs typeface="Arial" panose="020B0604020202020204"/>
                <a:hlinkClick r:id="rId14" action="ppaction://hlinksldjump"/>
              </a:rPr>
              <a:t>Win Loss Conditions 47</a:t>
            </a:r>
            <a:endParaRPr lang="en-US" dirty="0">
              <a:cs typeface="Arial" panose="020B0604020202020204"/>
              <a:hlinkClick r:id="rId15" action="ppaction://hlinksldjump"/>
            </a:endParaRPr>
          </a:p>
          <a:p>
            <a:pPr marL="278130" indent="-278130">
              <a:buAutoNum type="arabicPeriod"/>
            </a:pPr>
            <a:r>
              <a:rPr lang="en-US" dirty="0">
                <a:cs typeface="Arial" panose="020B0604020202020204"/>
                <a:hlinkClick r:id="rId15" action="ppaction://hlinksldjump"/>
              </a:rPr>
              <a:t>System Menus 48-51</a:t>
            </a:r>
            <a:endParaRPr lang="en-US" dirty="0">
              <a:cs typeface="Arial" panose="020B0604020202020204"/>
            </a:endParaRPr>
          </a:p>
          <a:p>
            <a:pPr marL="616585" lvl="1" indent="-253365">
              <a:buAutoNum type="arabicPeriod"/>
            </a:pPr>
            <a:r>
              <a:rPr lang="en-US" dirty="0">
                <a:cs typeface="Arial" panose="020B0604020202020204"/>
                <a:hlinkClick r:id="rId16" action="ppaction://hlinksldjump"/>
              </a:rPr>
              <a:t>Main Menu 49</a:t>
            </a:r>
            <a:endParaRPr lang="en-US" dirty="0">
              <a:cs typeface="Arial" panose="020B0604020202020204"/>
            </a:endParaRPr>
          </a:p>
          <a:p>
            <a:pPr marL="616585" lvl="1" indent="-253365">
              <a:buAutoNum type="arabicPeriod"/>
            </a:pPr>
            <a:r>
              <a:rPr lang="en-US" dirty="0">
                <a:cs typeface="Arial" panose="020B0604020202020204"/>
                <a:hlinkClick r:id="rId17" action="ppaction://hlinksldjump"/>
              </a:rPr>
              <a:t>Loadout Screen 50</a:t>
            </a:r>
            <a:endParaRPr lang="en-US" dirty="0">
              <a:cs typeface="Arial" panose="020B0604020202020204"/>
            </a:endParaRPr>
          </a:p>
          <a:p>
            <a:pPr marL="616585" lvl="1" indent="-253365">
              <a:buAutoNum type="arabicPeriod"/>
            </a:pPr>
            <a:r>
              <a:rPr lang="en-US" dirty="0">
                <a:cs typeface="Arial" panose="020B0604020202020204"/>
                <a:hlinkClick r:id="rId18" action="ppaction://hlinksldjump"/>
              </a:rPr>
              <a:t>Map Selection Screen 51</a:t>
            </a:r>
            <a:endParaRPr lang="en-US" dirty="0">
              <a:cs typeface="Arial" panose="020B0604020202020204"/>
            </a:endParaRPr>
          </a:p>
          <a:p>
            <a:pPr marL="278130" indent="-278130">
              <a:buAutoNum type="arabicPeriod"/>
            </a:pPr>
            <a:r>
              <a:rPr lang="en-US" dirty="0">
                <a:cs typeface="Arial" panose="020B0604020202020204"/>
                <a:hlinkClick r:id="rId19" action="ppaction://hlinksldjump"/>
              </a:rPr>
              <a:t>Game Design Plan 52-56</a:t>
            </a:r>
            <a:endParaRPr lang="en-US" dirty="0">
              <a:cs typeface="Arial" panose="020B0604020202020204"/>
            </a:endParaRPr>
          </a:p>
          <a:p>
            <a:pPr marL="616585" lvl="1" indent="-253365">
              <a:buAutoNum type="arabicPeriod"/>
            </a:pPr>
            <a:r>
              <a:rPr lang="en-US" dirty="0">
                <a:cs typeface="Arial" panose="020B0604020202020204"/>
                <a:hlinkClick r:id="rId20" action="ppaction://hlinksldjump"/>
              </a:rPr>
              <a:t>Production Plan Visual Representation 56</a:t>
            </a:r>
            <a:endParaRPr lang="en-US" dirty="0">
              <a:cs typeface="Arial" panose="020B0604020202020204"/>
            </a:endParaRPr>
          </a:p>
          <a:p>
            <a:pPr marL="278130" indent="-278130">
              <a:buAutoNum type="arabicPeriod"/>
            </a:pPr>
            <a:r>
              <a:rPr lang="en-US" dirty="0">
                <a:cs typeface="Arial" panose="020B0604020202020204"/>
                <a:hlinkClick r:id="rId21" action="ppaction://hlinksldjump"/>
              </a:rPr>
              <a:t>Postproduction 57-59</a:t>
            </a:r>
            <a:endParaRPr lang="en-US" dirty="0">
              <a:cs typeface="Arial" panose="020B0604020202020204"/>
            </a:endParaRPr>
          </a:p>
          <a:p>
            <a:pPr marL="616585" lvl="1" indent="-253365">
              <a:buAutoNum type="arabicPeriod"/>
            </a:pPr>
            <a:r>
              <a:rPr lang="en-US" dirty="0">
                <a:cs typeface="Arial" panose="020B0604020202020204"/>
                <a:hlinkClick r:id="rId22" action="ppaction://hlinksldjump"/>
              </a:rPr>
              <a:t>Trailers 58</a:t>
            </a:r>
          </a:p>
          <a:p>
            <a:pPr marL="616585" lvl="1" indent="-253365">
              <a:buAutoNum type="arabicPeriod"/>
            </a:pPr>
            <a:r>
              <a:rPr lang="en-US" dirty="0">
                <a:cs typeface="Arial" panose="020B0604020202020204"/>
                <a:hlinkClick r:id="rId23" action="ppaction://hlinksldjump"/>
              </a:rPr>
              <a:t>Sponsorships 59</a:t>
            </a:r>
            <a:endParaRPr lang="en-US" dirty="0">
              <a:cs typeface="Arial" panose="020B0604020202020204"/>
            </a:endParaRPr>
          </a:p>
          <a:p>
            <a:pPr marL="278130" indent="-278130">
              <a:buAutoNum type="arabicPeriod"/>
            </a:pPr>
            <a:r>
              <a:rPr lang="en-US" dirty="0">
                <a:cs typeface="Arial" panose="020B0604020202020204"/>
                <a:hlinkClick r:id="rId24" action="ppaction://hlinksldjump"/>
              </a:rPr>
              <a:t>Conclusion 60</a:t>
            </a:r>
            <a:endParaRPr lang="en-US" dirty="0">
              <a:cs typeface="Arial" panose="020B0604020202020204"/>
            </a:endParaRPr>
          </a:p>
          <a:p>
            <a:pPr marL="278130" indent="-278130">
              <a:buAutoNum type="arabicPeriod"/>
            </a:pPr>
            <a:r>
              <a:rPr lang="en-US" dirty="0">
                <a:cs typeface="Arial" panose="020B0604020202020204"/>
                <a:hlinkClick r:id="rId25" action="ppaction://hlinksldjump"/>
              </a:rPr>
              <a:t>References 61</a:t>
            </a:r>
            <a:endParaRPr lang="en-US" dirty="0">
              <a:cs typeface="Arial" panose="020B0604020202020204"/>
            </a:endParaRPr>
          </a:p>
        </p:txBody>
      </p:sp>
      <p:sp>
        <p:nvSpPr>
          <p:cNvPr id="4" name="Slide Number Placeholder 3">
            <a:extLst>
              <a:ext uri="{FF2B5EF4-FFF2-40B4-BE49-F238E27FC236}">
                <a16:creationId xmlns:a16="http://schemas.microsoft.com/office/drawing/2014/main" id="{5ECFBE84-6DBB-4231-8D35-6239FB400C89}"/>
              </a:ext>
            </a:extLst>
          </p:cNvPr>
          <p:cNvSpPr>
            <a:spLocks noGrp="1"/>
          </p:cNvSpPr>
          <p:nvPr>
            <p:ph type="sldNum" sz="quarter" idx="12"/>
          </p:nvPr>
        </p:nvSpPr>
        <p:spPr/>
        <p:txBody>
          <a:bodyPr/>
          <a:lstStyle/>
          <a:p>
            <a:fld id="{6D22F896-40B5-4ADD-8801-0D06FADFA095}" type="slidenum">
              <a:rPr lang="en-US" dirty="0"/>
              <a:t>2</a:t>
            </a:fld>
            <a:endParaRPr lang="en-US"/>
          </a:p>
        </p:txBody>
      </p:sp>
    </p:spTree>
    <p:extLst>
      <p:ext uri="{BB962C8B-B14F-4D97-AF65-F5344CB8AC3E}">
        <p14:creationId xmlns:p14="http://schemas.microsoft.com/office/powerpoint/2010/main" val="2712457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EF4F4-3E1A-49D2-8145-1A425DB8A66F}"/>
              </a:ext>
            </a:extLst>
          </p:cNvPr>
          <p:cNvSpPr>
            <a:spLocks noGrp="1"/>
          </p:cNvSpPr>
          <p:nvPr>
            <p:ph type="title"/>
          </p:nvPr>
        </p:nvSpPr>
        <p:spPr/>
        <p:txBody>
          <a:bodyPr/>
          <a:lstStyle/>
          <a:p>
            <a:r>
              <a:rPr lang="en-US">
                <a:cs typeface="Arial"/>
              </a:rPr>
              <a:t>Game Elements</a:t>
            </a:r>
            <a:endParaRPr lang="en-US"/>
          </a:p>
        </p:txBody>
      </p:sp>
      <p:sp>
        <p:nvSpPr>
          <p:cNvPr id="3" name="Content Placeholder 2">
            <a:extLst>
              <a:ext uri="{FF2B5EF4-FFF2-40B4-BE49-F238E27FC236}">
                <a16:creationId xmlns:a16="http://schemas.microsoft.com/office/drawing/2014/main" id="{2C45F7F7-B605-4D1D-9375-7E08A14B3119}"/>
              </a:ext>
            </a:extLst>
          </p:cNvPr>
          <p:cNvSpPr>
            <a:spLocks noGrp="1"/>
          </p:cNvSpPr>
          <p:nvPr>
            <p:ph idx="1"/>
          </p:nvPr>
        </p:nvSpPr>
        <p:spPr/>
        <p:txBody>
          <a:bodyPr>
            <a:normAutofit fontScale="77500" lnSpcReduction="20000"/>
          </a:bodyPr>
          <a:lstStyle/>
          <a:p>
            <a:pPr marL="257810" indent="-257810"/>
            <a:r>
              <a:rPr lang="en-US" dirty="0">
                <a:cs typeface="Arial"/>
                <a:hlinkClick r:id="rId2" action="ppaction://hlinksldjump"/>
              </a:rPr>
              <a:t>Characters 21-29</a:t>
            </a:r>
            <a:endParaRPr lang="en-US" dirty="0">
              <a:cs typeface="Arial"/>
            </a:endParaRPr>
          </a:p>
          <a:p>
            <a:pPr marL="596265" lvl="1" indent="-253365"/>
            <a:r>
              <a:rPr lang="en-US" dirty="0">
                <a:cs typeface="Arial"/>
                <a:hlinkClick r:id="rId3" action="ppaction://hlinksldjump"/>
              </a:rPr>
              <a:t>Player 22</a:t>
            </a:r>
            <a:endParaRPr lang="en-US" dirty="0">
              <a:cs typeface="Arial"/>
            </a:endParaRPr>
          </a:p>
          <a:p>
            <a:pPr marL="596265" lvl="1" indent="-253365"/>
            <a:r>
              <a:rPr lang="en-US" dirty="0">
                <a:cs typeface="Arial"/>
                <a:hlinkClick r:id="rId4" action="ppaction://hlinksldjump"/>
              </a:rPr>
              <a:t>Classy Woman 23</a:t>
            </a:r>
            <a:endParaRPr lang="en-US" dirty="0">
              <a:cs typeface="Arial"/>
            </a:endParaRPr>
          </a:p>
          <a:p>
            <a:pPr marL="596265" lvl="1" indent="-253365"/>
            <a:r>
              <a:rPr lang="en-US" dirty="0">
                <a:cs typeface="Arial"/>
                <a:hlinkClick r:id="rId5" action="ppaction://hlinksldjump"/>
              </a:rPr>
              <a:t>Timmy 24</a:t>
            </a:r>
            <a:endParaRPr lang="en-US" dirty="0">
              <a:cs typeface="Arial"/>
            </a:endParaRPr>
          </a:p>
          <a:p>
            <a:pPr marL="596265" lvl="1" indent="-253365"/>
            <a:r>
              <a:rPr lang="en-US" dirty="0">
                <a:cs typeface="Arial"/>
                <a:hlinkClick r:id="rId6" action="ppaction://hlinksldjump"/>
              </a:rPr>
              <a:t>Police 25-28</a:t>
            </a:r>
            <a:endParaRPr lang="en-US" dirty="0">
              <a:cs typeface="Arial"/>
            </a:endParaRPr>
          </a:p>
          <a:p>
            <a:pPr marL="596265" lvl="1" indent="-253365"/>
            <a:r>
              <a:rPr lang="en-US" dirty="0">
                <a:cs typeface="Arial"/>
                <a:hlinkClick r:id="rId7" action="ppaction://hlinksldjump"/>
              </a:rPr>
              <a:t>Dealer 29</a:t>
            </a:r>
            <a:endParaRPr lang="en-US" dirty="0">
              <a:cs typeface="Arial"/>
            </a:endParaRPr>
          </a:p>
          <a:p>
            <a:pPr marL="257810" indent="-257810"/>
            <a:r>
              <a:rPr lang="en-US" dirty="0">
                <a:cs typeface="Arial"/>
                <a:hlinkClick r:id="rId8" action="ppaction://hlinksldjump"/>
              </a:rPr>
              <a:t>Equipment 30-33</a:t>
            </a:r>
            <a:endParaRPr lang="en-US" dirty="0">
              <a:cs typeface="Arial"/>
            </a:endParaRPr>
          </a:p>
          <a:p>
            <a:pPr marL="596265" lvl="1" indent="-253365"/>
            <a:r>
              <a:rPr lang="en-US" dirty="0">
                <a:cs typeface="Arial"/>
                <a:hlinkClick r:id="rId9" action="ppaction://hlinksldjump"/>
              </a:rPr>
              <a:t>Melee Weapons 32</a:t>
            </a:r>
          </a:p>
          <a:p>
            <a:pPr marL="596265" lvl="1" indent="-253365"/>
            <a:r>
              <a:rPr lang="en-US" dirty="0">
                <a:cs typeface="Arial"/>
                <a:hlinkClick r:id="rId10" action="ppaction://hlinksldjump"/>
              </a:rPr>
              <a:t>Ranged Weapons 33</a:t>
            </a:r>
            <a:endParaRPr lang="en-US" dirty="0">
              <a:cs typeface="Arial"/>
            </a:endParaRPr>
          </a:p>
          <a:p>
            <a:pPr marL="257810" indent="-257810"/>
            <a:r>
              <a:rPr lang="en-US" dirty="0">
                <a:cs typeface="Arial"/>
                <a:hlinkClick r:id="rId11" action="ppaction://hlinksldjump"/>
              </a:rPr>
              <a:t>Objects 34-40</a:t>
            </a:r>
            <a:endParaRPr lang="en-US" dirty="0">
              <a:cs typeface="Arial"/>
            </a:endParaRPr>
          </a:p>
          <a:p>
            <a:pPr marL="596265" lvl="1" indent="-253365"/>
            <a:r>
              <a:rPr lang="en-US" dirty="0">
                <a:cs typeface="Arial"/>
                <a:hlinkClick r:id="rId12" action="ppaction://hlinksldjump"/>
              </a:rPr>
              <a:t>Loot That Gravitates Towards The Player 35-36</a:t>
            </a:r>
            <a:endParaRPr lang="en-US" dirty="0">
              <a:cs typeface="Arial"/>
            </a:endParaRPr>
          </a:p>
          <a:p>
            <a:pPr marL="596265" lvl="1" indent="-253365"/>
            <a:r>
              <a:rPr lang="en-US" dirty="0">
                <a:cs typeface="Arial"/>
                <a:hlinkClick r:id="rId13" action="ppaction://hlinksldjump"/>
              </a:rPr>
              <a:t>Decorative Objects 37-38</a:t>
            </a:r>
            <a:endParaRPr lang="en-US" dirty="0">
              <a:cs typeface="Arial"/>
            </a:endParaRPr>
          </a:p>
          <a:p>
            <a:pPr marL="596265" lvl="1" indent="-253365"/>
            <a:r>
              <a:rPr lang="en-US" dirty="0">
                <a:cs typeface="Arial"/>
                <a:hlinkClick r:id="rId14" action="ppaction://hlinksldjump"/>
              </a:rPr>
              <a:t>Security Cameras 39-40</a:t>
            </a:r>
            <a:endParaRPr lang="en-US" dirty="0">
              <a:cs typeface="Arial"/>
            </a:endParaRPr>
          </a:p>
          <a:p>
            <a:pPr marL="257810" indent="-257810"/>
            <a:r>
              <a:rPr lang="en-US" dirty="0">
                <a:cs typeface="Arial"/>
                <a:hlinkClick r:id="rId15" action="ppaction://hlinksldjump"/>
              </a:rPr>
              <a:t>Game Economy 41</a:t>
            </a:r>
            <a:endParaRPr lang="en-US" dirty="0">
              <a:cs typeface="Arial"/>
            </a:endParaRPr>
          </a:p>
          <a:p>
            <a:pPr marL="257810" indent="-257810"/>
            <a:r>
              <a:rPr lang="en-US" dirty="0">
                <a:cs typeface="Arial"/>
                <a:hlinkClick r:id="rId16" action="ppaction://hlinksldjump"/>
              </a:rPr>
              <a:t>Audio 42</a:t>
            </a:r>
            <a:endParaRPr lang="en-US" dirty="0">
              <a:cs typeface="Arial"/>
            </a:endParaRPr>
          </a:p>
          <a:p>
            <a:pPr marL="257810" indent="-257810"/>
            <a:r>
              <a:rPr lang="en-US" dirty="0">
                <a:cs typeface="Arial"/>
                <a:hlinkClick r:id="rId17" action="ppaction://hlinksldjump"/>
              </a:rPr>
              <a:t>Levels 43</a:t>
            </a:r>
            <a:endParaRPr lang="en-US" dirty="0">
              <a:cs typeface="Arial"/>
            </a:endParaRPr>
          </a:p>
          <a:p>
            <a:pPr marL="685800" lvl="2" indent="0">
              <a:buNone/>
            </a:pPr>
            <a:endParaRPr lang="en-US" dirty="0">
              <a:cs typeface="Arial"/>
            </a:endParaRPr>
          </a:p>
          <a:p>
            <a:pPr marL="257810" indent="-257810"/>
            <a:endParaRPr lang="en-US" dirty="0">
              <a:cs typeface="Arial"/>
            </a:endParaRPr>
          </a:p>
        </p:txBody>
      </p:sp>
      <p:sp>
        <p:nvSpPr>
          <p:cNvPr id="4" name="Slide Number Placeholder 3">
            <a:extLst>
              <a:ext uri="{FF2B5EF4-FFF2-40B4-BE49-F238E27FC236}">
                <a16:creationId xmlns:a16="http://schemas.microsoft.com/office/drawing/2014/main" id="{6B45F265-03F2-466B-A6A9-8DE3C4686309}"/>
              </a:ext>
            </a:extLst>
          </p:cNvPr>
          <p:cNvSpPr>
            <a:spLocks noGrp="1"/>
          </p:cNvSpPr>
          <p:nvPr>
            <p:ph type="sldNum" sz="quarter" idx="12"/>
          </p:nvPr>
        </p:nvSpPr>
        <p:spPr/>
        <p:txBody>
          <a:bodyPr/>
          <a:lstStyle/>
          <a:p>
            <a:fld id="{6D22F896-40B5-4ADD-8801-0D06FADFA095}" type="slidenum">
              <a:rPr lang="en-US" dirty="0"/>
              <a:t>20</a:t>
            </a:fld>
            <a:endParaRPr lang="en-US"/>
          </a:p>
        </p:txBody>
      </p:sp>
    </p:spTree>
    <p:extLst>
      <p:ext uri="{BB962C8B-B14F-4D97-AF65-F5344CB8AC3E}">
        <p14:creationId xmlns:p14="http://schemas.microsoft.com/office/powerpoint/2010/main" val="1340320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953A8-EBEF-4AC3-9D56-4C6273847288}"/>
              </a:ext>
            </a:extLst>
          </p:cNvPr>
          <p:cNvSpPr>
            <a:spLocks noGrp="1"/>
          </p:cNvSpPr>
          <p:nvPr>
            <p:ph type="title"/>
          </p:nvPr>
        </p:nvSpPr>
        <p:spPr/>
        <p:txBody>
          <a:bodyPr/>
          <a:lstStyle/>
          <a:p>
            <a:r>
              <a:rPr lang="en-US">
                <a:cs typeface="Arial"/>
              </a:rPr>
              <a:t>Game Elements - Characters</a:t>
            </a:r>
            <a:endParaRPr lang="en-US"/>
          </a:p>
        </p:txBody>
      </p:sp>
      <p:sp>
        <p:nvSpPr>
          <p:cNvPr id="3" name="Content Placeholder 2">
            <a:extLst>
              <a:ext uri="{FF2B5EF4-FFF2-40B4-BE49-F238E27FC236}">
                <a16:creationId xmlns:a16="http://schemas.microsoft.com/office/drawing/2014/main" id="{E914B9FE-C045-43C5-B4CC-FD2F86A81FCC}"/>
              </a:ext>
            </a:extLst>
          </p:cNvPr>
          <p:cNvSpPr>
            <a:spLocks noGrp="1"/>
          </p:cNvSpPr>
          <p:nvPr>
            <p:ph idx="1"/>
          </p:nvPr>
        </p:nvSpPr>
        <p:spPr/>
        <p:txBody>
          <a:bodyPr/>
          <a:lstStyle/>
          <a:p>
            <a:pPr marL="0" indent="0">
              <a:buNone/>
            </a:pPr>
            <a:r>
              <a:rPr lang="en-US">
                <a:cs typeface="Arial"/>
              </a:rPr>
              <a:t>Here are the characters that the player can encounter during their time playing.</a:t>
            </a:r>
            <a:endParaRPr lang="en-US"/>
          </a:p>
        </p:txBody>
      </p:sp>
      <p:sp>
        <p:nvSpPr>
          <p:cNvPr id="4" name="Slide Number Placeholder 3">
            <a:extLst>
              <a:ext uri="{FF2B5EF4-FFF2-40B4-BE49-F238E27FC236}">
                <a16:creationId xmlns:a16="http://schemas.microsoft.com/office/drawing/2014/main" id="{BD73FC05-5994-456C-87DA-90E59129164D}"/>
              </a:ext>
            </a:extLst>
          </p:cNvPr>
          <p:cNvSpPr>
            <a:spLocks noGrp="1"/>
          </p:cNvSpPr>
          <p:nvPr>
            <p:ph type="sldNum" sz="quarter" idx="12"/>
          </p:nvPr>
        </p:nvSpPr>
        <p:spPr/>
        <p:txBody>
          <a:bodyPr/>
          <a:lstStyle/>
          <a:p>
            <a:fld id="{6D22F896-40B5-4ADD-8801-0D06FADFA095}" type="slidenum">
              <a:rPr lang="en-US" dirty="0"/>
              <a:t>21</a:t>
            </a:fld>
            <a:endParaRPr lang="en-US"/>
          </a:p>
        </p:txBody>
      </p:sp>
    </p:spTree>
    <p:extLst>
      <p:ext uri="{BB962C8B-B14F-4D97-AF65-F5344CB8AC3E}">
        <p14:creationId xmlns:p14="http://schemas.microsoft.com/office/powerpoint/2010/main" val="2889495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Background pattern&#10;&#10;Description automatically generated">
            <a:extLst>
              <a:ext uri="{FF2B5EF4-FFF2-40B4-BE49-F238E27FC236}">
                <a16:creationId xmlns:a16="http://schemas.microsoft.com/office/drawing/2014/main" id="{60D95624-22EE-466E-9376-877590FD2096}"/>
              </a:ext>
            </a:extLst>
          </p:cNvPr>
          <p:cNvPicPr>
            <a:picLocks noChangeAspect="1"/>
          </p:cNvPicPr>
          <p:nvPr/>
        </p:nvPicPr>
        <p:blipFill>
          <a:blip r:embed="rId2"/>
          <a:stretch>
            <a:fillRect/>
          </a:stretch>
        </p:blipFill>
        <p:spPr>
          <a:xfrm>
            <a:off x="1193132" y="2058350"/>
            <a:ext cx="4596500" cy="9164744"/>
          </a:xfrm>
          <a:prstGeom prst="rect">
            <a:avLst/>
          </a:prstGeom>
        </p:spPr>
      </p:pic>
      <p:sp>
        <p:nvSpPr>
          <p:cNvPr id="2" name="Title 1">
            <a:extLst>
              <a:ext uri="{FF2B5EF4-FFF2-40B4-BE49-F238E27FC236}">
                <a16:creationId xmlns:a16="http://schemas.microsoft.com/office/drawing/2014/main" id="{2E654E8A-A7B4-485C-8BB6-CB66E91E1CEA}"/>
              </a:ext>
            </a:extLst>
          </p:cNvPr>
          <p:cNvSpPr>
            <a:spLocks noGrp="1"/>
          </p:cNvSpPr>
          <p:nvPr>
            <p:ph type="title"/>
          </p:nvPr>
        </p:nvSpPr>
        <p:spPr/>
        <p:txBody>
          <a:bodyPr/>
          <a:lstStyle/>
          <a:p>
            <a:r>
              <a:rPr lang="en-US">
                <a:cs typeface="Arial"/>
              </a:rPr>
              <a:t>Characters - Player</a:t>
            </a:r>
            <a:endParaRPr lang="en-US"/>
          </a:p>
        </p:txBody>
      </p:sp>
      <p:pic>
        <p:nvPicPr>
          <p:cNvPr id="4" name="Picture 4">
            <a:extLst>
              <a:ext uri="{FF2B5EF4-FFF2-40B4-BE49-F238E27FC236}">
                <a16:creationId xmlns:a16="http://schemas.microsoft.com/office/drawing/2014/main" id="{3013ABC4-9EB9-4FDB-9AC5-18362C59B4BB}"/>
              </a:ext>
            </a:extLst>
          </p:cNvPr>
          <p:cNvPicPr>
            <a:picLocks noChangeAspect="1"/>
          </p:cNvPicPr>
          <p:nvPr/>
        </p:nvPicPr>
        <p:blipFill>
          <a:blip r:embed="rId3"/>
          <a:stretch>
            <a:fillRect/>
          </a:stretch>
        </p:blipFill>
        <p:spPr>
          <a:xfrm>
            <a:off x="920683" y="170703"/>
            <a:ext cx="1694769" cy="1694434"/>
          </a:xfrm>
          <a:prstGeom prst="rect">
            <a:avLst/>
          </a:prstGeom>
        </p:spPr>
      </p:pic>
      <p:sp>
        <p:nvSpPr>
          <p:cNvPr id="3" name="Slide Number Placeholder 2">
            <a:extLst>
              <a:ext uri="{FF2B5EF4-FFF2-40B4-BE49-F238E27FC236}">
                <a16:creationId xmlns:a16="http://schemas.microsoft.com/office/drawing/2014/main" id="{41AC73AF-F797-4A96-AE10-DB594F5888B2}"/>
              </a:ext>
            </a:extLst>
          </p:cNvPr>
          <p:cNvSpPr>
            <a:spLocks noGrp="1"/>
          </p:cNvSpPr>
          <p:nvPr>
            <p:ph type="sldNum" sz="quarter" idx="12"/>
          </p:nvPr>
        </p:nvSpPr>
        <p:spPr/>
        <p:txBody>
          <a:bodyPr/>
          <a:lstStyle/>
          <a:p>
            <a:fld id="{6D22F896-40B5-4ADD-8801-0D06FADFA095}" type="slidenum">
              <a:rPr lang="en-US" dirty="0"/>
              <a:t>22</a:t>
            </a:fld>
            <a:endParaRPr lang="en-US"/>
          </a:p>
        </p:txBody>
      </p:sp>
    </p:spTree>
    <p:extLst>
      <p:ext uri="{BB962C8B-B14F-4D97-AF65-F5344CB8AC3E}">
        <p14:creationId xmlns:p14="http://schemas.microsoft.com/office/powerpoint/2010/main" val="14977787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5303D-6500-4263-AECA-C694974127D1}"/>
              </a:ext>
            </a:extLst>
          </p:cNvPr>
          <p:cNvSpPr>
            <a:spLocks noGrp="1"/>
          </p:cNvSpPr>
          <p:nvPr>
            <p:ph type="title"/>
          </p:nvPr>
        </p:nvSpPr>
        <p:spPr/>
        <p:txBody>
          <a:bodyPr/>
          <a:lstStyle/>
          <a:p>
            <a:r>
              <a:rPr lang="en-US">
                <a:cs typeface="Arial"/>
              </a:rPr>
              <a:t>Characters – Classy Woman</a:t>
            </a:r>
            <a:endParaRPr lang="en-US"/>
          </a:p>
        </p:txBody>
      </p:sp>
      <p:pic>
        <p:nvPicPr>
          <p:cNvPr id="4" name="Picture 4">
            <a:extLst>
              <a:ext uri="{FF2B5EF4-FFF2-40B4-BE49-F238E27FC236}">
                <a16:creationId xmlns:a16="http://schemas.microsoft.com/office/drawing/2014/main" id="{13BD00FB-E59B-4420-83D8-375BF4F32170}"/>
              </a:ext>
            </a:extLst>
          </p:cNvPr>
          <p:cNvPicPr>
            <a:picLocks noChangeAspect="1"/>
          </p:cNvPicPr>
          <p:nvPr/>
        </p:nvPicPr>
        <p:blipFill>
          <a:blip r:embed="rId2"/>
          <a:stretch>
            <a:fillRect/>
          </a:stretch>
        </p:blipFill>
        <p:spPr>
          <a:xfrm>
            <a:off x="1275454" y="2354273"/>
            <a:ext cx="4528494" cy="3624933"/>
          </a:xfrm>
          <a:prstGeom prst="rect">
            <a:avLst/>
          </a:prstGeom>
        </p:spPr>
      </p:pic>
      <p:pic>
        <p:nvPicPr>
          <p:cNvPr id="5" name="Picture 5" descr="A picture containing text, clipart&#10;&#10;Description automatically generated">
            <a:extLst>
              <a:ext uri="{FF2B5EF4-FFF2-40B4-BE49-F238E27FC236}">
                <a16:creationId xmlns:a16="http://schemas.microsoft.com/office/drawing/2014/main" id="{9046E3E6-8070-4143-8DD9-0D91FF054F31}"/>
              </a:ext>
            </a:extLst>
          </p:cNvPr>
          <p:cNvPicPr>
            <a:picLocks noChangeAspect="1"/>
          </p:cNvPicPr>
          <p:nvPr/>
        </p:nvPicPr>
        <p:blipFill>
          <a:blip r:embed="rId3"/>
          <a:stretch>
            <a:fillRect/>
          </a:stretch>
        </p:blipFill>
        <p:spPr>
          <a:xfrm>
            <a:off x="2261514" y="6522105"/>
            <a:ext cx="2742927" cy="2743200"/>
          </a:xfrm>
          <a:prstGeom prst="rect">
            <a:avLst/>
          </a:prstGeom>
        </p:spPr>
      </p:pic>
      <p:sp>
        <p:nvSpPr>
          <p:cNvPr id="3" name="Slide Number Placeholder 2">
            <a:extLst>
              <a:ext uri="{FF2B5EF4-FFF2-40B4-BE49-F238E27FC236}">
                <a16:creationId xmlns:a16="http://schemas.microsoft.com/office/drawing/2014/main" id="{6A33F8C1-96E4-4034-BD91-742B10E8CE7F}"/>
              </a:ext>
            </a:extLst>
          </p:cNvPr>
          <p:cNvSpPr>
            <a:spLocks noGrp="1"/>
          </p:cNvSpPr>
          <p:nvPr>
            <p:ph type="sldNum" sz="quarter" idx="12"/>
          </p:nvPr>
        </p:nvSpPr>
        <p:spPr/>
        <p:txBody>
          <a:bodyPr/>
          <a:lstStyle/>
          <a:p>
            <a:fld id="{6D22F896-40B5-4ADD-8801-0D06FADFA095}" type="slidenum">
              <a:rPr lang="en-US" dirty="0"/>
              <a:t>23</a:t>
            </a:fld>
            <a:endParaRPr lang="en-US"/>
          </a:p>
        </p:txBody>
      </p:sp>
    </p:spTree>
    <p:extLst>
      <p:ext uri="{BB962C8B-B14F-4D97-AF65-F5344CB8AC3E}">
        <p14:creationId xmlns:p14="http://schemas.microsoft.com/office/powerpoint/2010/main" val="4158512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0ED86-1F6D-4AE6-9415-FB3B49298469}"/>
              </a:ext>
            </a:extLst>
          </p:cNvPr>
          <p:cNvSpPr>
            <a:spLocks noGrp="1"/>
          </p:cNvSpPr>
          <p:nvPr>
            <p:ph type="title"/>
          </p:nvPr>
        </p:nvSpPr>
        <p:spPr/>
        <p:txBody>
          <a:bodyPr/>
          <a:lstStyle/>
          <a:p>
            <a:r>
              <a:rPr lang="en-US">
                <a:cs typeface="Arial"/>
              </a:rPr>
              <a:t>Characters - Timmy</a:t>
            </a:r>
            <a:endParaRPr lang="en-US"/>
          </a:p>
        </p:txBody>
      </p:sp>
      <p:pic>
        <p:nvPicPr>
          <p:cNvPr id="5" name="Picture 5" descr="A picture containing text, clipart&#10;&#10;Description automatically generated">
            <a:extLst>
              <a:ext uri="{FF2B5EF4-FFF2-40B4-BE49-F238E27FC236}">
                <a16:creationId xmlns:a16="http://schemas.microsoft.com/office/drawing/2014/main" id="{CBDE6FF3-46DA-44A8-9996-36D46BF31462}"/>
              </a:ext>
            </a:extLst>
          </p:cNvPr>
          <p:cNvPicPr>
            <a:picLocks noChangeAspect="1"/>
          </p:cNvPicPr>
          <p:nvPr/>
        </p:nvPicPr>
        <p:blipFill rotWithShape="1">
          <a:blip r:embed="rId2"/>
          <a:srcRect r="67213" b="-4286"/>
          <a:stretch/>
        </p:blipFill>
        <p:spPr>
          <a:xfrm>
            <a:off x="804757" y="2767255"/>
            <a:ext cx="5250658" cy="1017578"/>
          </a:xfrm>
          <a:prstGeom prst="rect">
            <a:avLst/>
          </a:prstGeom>
        </p:spPr>
      </p:pic>
      <p:pic>
        <p:nvPicPr>
          <p:cNvPr id="6" name="Picture 6" descr="A picture containing text, clipart&#10;&#10;Description automatically generated">
            <a:extLst>
              <a:ext uri="{FF2B5EF4-FFF2-40B4-BE49-F238E27FC236}">
                <a16:creationId xmlns:a16="http://schemas.microsoft.com/office/drawing/2014/main" id="{16B4775E-C238-46CC-9A6C-F801BBACC7A6}"/>
              </a:ext>
            </a:extLst>
          </p:cNvPr>
          <p:cNvPicPr>
            <a:picLocks noChangeAspect="1"/>
          </p:cNvPicPr>
          <p:nvPr/>
        </p:nvPicPr>
        <p:blipFill rotWithShape="1">
          <a:blip r:embed="rId2"/>
          <a:srcRect l="32246" r="25725" b="-3030"/>
          <a:stretch/>
        </p:blipFill>
        <p:spPr>
          <a:xfrm>
            <a:off x="964896" y="5219322"/>
            <a:ext cx="5000509" cy="746709"/>
          </a:xfrm>
          <a:prstGeom prst="rect">
            <a:avLst/>
          </a:prstGeom>
        </p:spPr>
      </p:pic>
      <p:pic>
        <p:nvPicPr>
          <p:cNvPr id="7" name="Picture 7" descr="A picture containing text, clipart&#10;&#10;Description automatically generated">
            <a:extLst>
              <a:ext uri="{FF2B5EF4-FFF2-40B4-BE49-F238E27FC236}">
                <a16:creationId xmlns:a16="http://schemas.microsoft.com/office/drawing/2014/main" id="{8C721F6E-60FF-4B0C-B9E6-47DCA4180550}"/>
              </a:ext>
            </a:extLst>
          </p:cNvPr>
          <p:cNvPicPr>
            <a:picLocks noChangeAspect="1"/>
          </p:cNvPicPr>
          <p:nvPr/>
        </p:nvPicPr>
        <p:blipFill rotWithShape="1">
          <a:blip r:embed="rId2"/>
          <a:srcRect l="74206" r="198" b="-3333"/>
          <a:stretch/>
        </p:blipFill>
        <p:spPr>
          <a:xfrm>
            <a:off x="1240395" y="7191638"/>
            <a:ext cx="4725458" cy="1164272"/>
          </a:xfrm>
          <a:prstGeom prst="rect">
            <a:avLst/>
          </a:prstGeom>
        </p:spPr>
      </p:pic>
      <p:sp>
        <p:nvSpPr>
          <p:cNvPr id="3" name="Slide Number Placeholder 2">
            <a:extLst>
              <a:ext uri="{FF2B5EF4-FFF2-40B4-BE49-F238E27FC236}">
                <a16:creationId xmlns:a16="http://schemas.microsoft.com/office/drawing/2014/main" id="{81763E7A-9EE6-467D-973B-0FCA4B9BC0C8}"/>
              </a:ext>
            </a:extLst>
          </p:cNvPr>
          <p:cNvSpPr>
            <a:spLocks noGrp="1"/>
          </p:cNvSpPr>
          <p:nvPr>
            <p:ph type="sldNum" sz="quarter" idx="12"/>
          </p:nvPr>
        </p:nvSpPr>
        <p:spPr/>
        <p:txBody>
          <a:bodyPr/>
          <a:lstStyle/>
          <a:p>
            <a:fld id="{6D22F896-40B5-4ADD-8801-0D06FADFA095}" type="slidenum">
              <a:rPr lang="en-US" dirty="0"/>
              <a:t>24</a:t>
            </a:fld>
            <a:endParaRPr lang="en-US"/>
          </a:p>
        </p:txBody>
      </p:sp>
    </p:spTree>
    <p:extLst>
      <p:ext uri="{BB962C8B-B14F-4D97-AF65-F5344CB8AC3E}">
        <p14:creationId xmlns:p14="http://schemas.microsoft.com/office/powerpoint/2010/main" val="24122503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9902D-2F8E-4375-BE32-E3DD7B05B3D7}"/>
              </a:ext>
            </a:extLst>
          </p:cNvPr>
          <p:cNvSpPr>
            <a:spLocks noGrp="1"/>
          </p:cNvSpPr>
          <p:nvPr>
            <p:ph type="title"/>
          </p:nvPr>
        </p:nvSpPr>
        <p:spPr/>
        <p:txBody>
          <a:bodyPr/>
          <a:lstStyle/>
          <a:p>
            <a:r>
              <a:rPr lang="en-US">
                <a:cs typeface="Arial"/>
              </a:rPr>
              <a:t>Characters – Police(Default)</a:t>
            </a:r>
            <a:endParaRPr lang="en-US"/>
          </a:p>
        </p:txBody>
      </p:sp>
      <p:pic>
        <p:nvPicPr>
          <p:cNvPr id="4" name="Picture 4" descr="Background pattern&#10;&#10;Description automatically generated">
            <a:extLst>
              <a:ext uri="{FF2B5EF4-FFF2-40B4-BE49-F238E27FC236}">
                <a16:creationId xmlns:a16="http://schemas.microsoft.com/office/drawing/2014/main" id="{411016CE-E833-4770-9AE1-F498978938B1}"/>
              </a:ext>
            </a:extLst>
          </p:cNvPr>
          <p:cNvPicPr>
            <a:picLocks noChangeAspect="1"/>
          </p:cNvPicPr>
          <p:nvPr/>
        </p:nvPicPr>
        <p:blipFill>
          <a:blip r:embed="rId2"/>
          <a:stretch>
            <a:fillRect/>
          </a:stretch>
        </p:blipFill>
        <p:spPr>
          <a:xfrm>
            <a:off x="1133591" y="2007170"/>
            <a:ext cx="4874402" cy="7615216"/>
          </a:xfrm>
          <a:prstGeom prst="rect">
            <a:avLst/>
          </a:prstGeom>
        </p:spPr>
      </p:pic>
      <p:sp>
        <p:nvSpPr>
          <p:cNvPr id="3" name="Slide Number Placeholder 2">
            <a:extLst>
              <a:ext uri="{FF2B5EF4-FFF2-40B4-BE49-F238E27FC236}">
                <a16:creationId xmlns:a16="http://schemas.microsoft.com/office/drawing/2014/main" id="{E081F89A-C9A8-4B6D-95DF-45E62B0DBC39}"/>
              </a:ext>
            </a:extLst>
          </p:cNvPr>
          <p:cNvSpPr>
            <a:spLocks noGrp="1"/>
          </p:cNvSpPr>
          <p:nvPr>
            <p:ph type="sldNum" sz="quarter" idx="12"/>
          </p:nvPr>
        </p:nvSpPr>
        <p:spPr/>
        <p:txBody>
          <a:bodyPr/>
          <a:lstStyle/>
          <a:p>
            <a:fld id="{6D22F896-40B5-4ADD-8801-0D06FADFA095}" type="slidenum">
              <a:rPr lang="en-US" dirty="0"/>
              <a:t>25</a:t>
            </a:fld>
            <a:endParaRPr lang="en-US"/>
          </a:p>
        </p:txBody>
      </p:sp>
    </p:spTree>
    <p:extLst>
      <p:ext uri="{BB962C8B-B14F-4D97-AF65-F5344CB8AC3E}">
        <p14:creationId xmlns:p14="http://schemas.microsoft.com/office/powerpoint/2010/main" val="728544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9902D-2F8E-4375-BE32-E3DD7B05B3D7}"/>
              </a:ext>
            </a:extLst>
          </p:cNvPr>
          <p:cNvSpPr>
            <a:spLocks noGrp="1"/>
          </p:cNvSpPr>
          <p:nvPr>
            <p:ph type="title"/>
          </p:nvPr>
        </p:nvSpPr>
        <p:spPr/>
        <p:txBody>
          <a:bodyPr/>
          <a:lstStyle/>
          <a:p>
            <a:r>
              <a:rPr lang="en-US">
                <a:cs typeface="Arial"/>
              </a:rPr>
              <a:t>Characters – Police(Beard)</a:t>
            </a:r>
            <a:endParaRPr lang="en-US"/>
          </a:p>
        </p:txBody>
      </p:sp>
      <p:pic>
        <p:nvPicPr>
          <p:cNvPr id="5" name="Picture 5" descr="Background pattern&#10;&#10;Description automatically generated">
            <a:extLst>
              <a:ext uri="{FF2B5EF4-FFF2-40B4-BE49-F238E27FC236}">
                <a16:creationId xmlns:a16="http://schemas.microsoft.com/office/drawing/2014/main" id="{12E5F485-96E3-46F7-8815-27916F9E9707}"/>
              </a:ext>
            </a:extLst>
          </p:cNvPr>
          <p:cNvPicPr>
            <a:picLocks noChangeAspect="1"/>
          </p:cNvPicPr>
          <p:nvPr/>
        </p:nvPicPr>
        <p:blipFill>
          <a:blip r:embed="rId2"/>
          <a:stretch>
            <a:fillRect/>
          </a:stretch>
        </p:blipFill>
        <p:spPr>
          <a:xfrm>
            <a:off x="1080291" y="1980516"/>
            <a:ext cx="5016537" cy="7846208"/>
          </a:xfrm>
          <a:prstGeom prst="rect">
            <a:avLst/>
          </a:prstGeom>
        </p:spPr>
      </p:pic>
      <p:sp>
        <p:nvSpPr>
          <p:cNvPr id="3" name="Slide Number Placeholder 2">
            <a:extLst>
              <a:ext uri="{FF2B5EF4-FFF2-40B4-BE49-F238E27FC236}">
                <a16:creationId xmlns:a16="http://schemas.microsoft.com/office/drawing/2014/main" id="{F1601BD6-2C36-4003-BCE0-46ED80F3F52F}"/>
              </a:ext>
            </a:extLst>
          </p:cNvPr>
          <p:cNvSpPr>
            <a:spLocks noGrp="1"/>
          </p:cNvSpPr>
          <p:nvPr>
            <p:ph type="sldNum" sz="quarter" idx="12"/>
          </p:nvPr>
        </p:nvSpPr>
        <p:spPr/>
        <p:txBody>
          <a:bodyPr/>
          <a:lstStyle/>
          <a:p>
            <a:fld id="{6D22F896-40B5-4ADD-8801-0D06FADFA095}" type="slidenum">
              <a:rPr lang="en-US" dirty="0"/>
              <a:t>26</a:t>
            </a:fld>
            <a:endParaRPr lang="en-US"/>
          </a:p>
        </p:txBody>
      </p:sp>
    </p:spTree>
    <p:extLst>
      <p:ext uri="{BB962C8B-B14F-4D97-AF65-F5344CB8AC3E}">
        <p14:creationId xmlns:p14="http://schemas.microsoft.com/office/powerpoint/2010/main" val="25358049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9902D-2F8E-4375-BE32-E3DD7B05B3D7}"/>
              </a:ext>
            </a:extLst>
          </p:cNvPr>
          <p:cNvSpPr>
            <a:spLocks noGrp="1"/>
          </p:cNvSpPr>
          <p:nvPr>
            <p:ph type="title"/>
          </p:nvPr>
        </p:nvSpPr>
        <p:spPr/>
        <p:txBody>
          <a:bodyPr/>
          <a:lstStyle/>
          <a:p>
            <a:r>
              <a:rPr lang="en-US">
                <a:cs typeface="Arial"/>
              </a:rPr>
              <a:t>Characters – Police(Smoker)</a:t>
            </a:r>
            <a:endParaRPr lang="en-US"/>
          </a:p>
        </p:txBody>
      </p:sp>
      <p:pic>
        <p:nvPicPr>
          <p:cNvPr id="4" name="Picture 4" descr="A picture containing indoor, screen, different&#10;&#10;Description automatically generated">
            <a:extLst>
              <a:ext uri="{FF2B5EF4-FFF2-40B4-BE49-F238E27FC236}">
                <a16:creationId xmlns:a16="http://schemas.microsoft.com/office/drawing/2014/main" id="{F07A15F7-B2AC-404F-9763-ED79F8D4D1AF}"/>
              </a:ext>
            </a:extLst>
          </p:cNvPr>
          <p:cNvPicPr>
            <a:picLocks noChangeAspect="1"/>
          </p:cNvPicPr>
          <p:nvPr/>
        </p:nvPicPr>
        <p:blipFill>
          <a:blip r:embed="rId2"/>
          <a:stretch>
            <a:fillRect/>
          </a:stretch>
        </p:blipFill>
        <p:spPr>
          <a:xfrm>
            <a:off x="1106941" y="1989401"/>
            <a:ext cx="5025420" cy="7855092"/>
          </a:xfrm>
          <a:prstGeom prst="rect">
            <a:avLst/>
          </a:prstGeom>
        </p:spPr>
      </p:pic>
      <p:sp>
        <p:nvSpPr>
          <p:cNvPr id="3" name="Slide Number Placeholder 2">
            <a:extLst>
              <a:ext uri="{FF2B5EF4-FFF2-40B4-BE49-F238E27FC236}">
                <a16:creationId xmlns:a16="http://schemas.microsoft.com/office/drawing/2014/main" id="{24034988-0AC6-4692-A0CA-993D4373A5F8}"/>
              </a:ext>
            </a:extLst>
          </p:cNvPr>
          <p:cNvSpPr>
            <a:spLocks noGrp="1"/>
          </p:cNvSpPr>
          <p:nvPr>
            <p:ph type="sldNum" sz="quarter" idx="12"/>
          </p:nvPr>
        </p:nvSpPr>
        <p:spPr/>
        <p:txBody>
          <a:bodyPr/>
          <a:lstStyle/>
          <a:p>
            <a:fld id="{6D22F896-40B5-4ADD-8801-0D06FADFA095}" type="slidenum">
              <a:rPr lang="en-US" dirty="0"/>
              <a:t>27</a:t>
            </a:fld>
            <a:endParaRPr lang="en-US"/>
          </a:p>
        </p:txBody>
      </p:sp>
    </p:spTree>
    <p:extLst>
      <p:ext uri="{BB962C8B-B14F-4D97-AF65-F5344CB8AC3E}">
        <p14:creationId xmlns:p14="http://schemas.microsoft.com/office/powerpoint/2010/main" val="15576404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9902D-2F8E-4375-BE32-E3DD7B05B3D7}"/>
              </a:ext>
            </a:extLst>
          </p:cNvPr>
          <p:cNvSpPr>
            <a:spLocks noGrp="1"/>
          </p:cNvSpPr>
          <p:nvPr>
            <p:ph type="title"/>
          </p:nvPr>
        </p:nvSpPr>
        <p:spPr/>
        <p:txBody>
          <a:bodyPr/>
          <a:lstStyle/>
          <a:p>
            <a:r>
              <a:rPr lang="en-US">
                <a:cs typeface="Arial"/>
              </a:rPr>
              <a:t>Characters – Police(Sunglasses)</a:t>
            </a:r>
            <a:endParaRPr lang="en-US"/>
          </a:p>
        </p:txBody>
      </p:sp>
      <p:pic>
        <p:nvPicPr>
          <p:cNvPr id="4" name="Picture 4" descr="A picture containing screen, electronics&#10;&#10;Description automatically generated">
            <a:extLst>
              <a:ext uri="{FF2B5EF4-FFF2-40B4-BE49-F238E27FC236}">
                <a16:creationId xmlns:a16="http://schemas.microsoft.com/office/drawing/2014/main" id="{E4AFDE23-B025-48BF-BA29-B036D5E7ECD4}"/>
              </a:ext>
            </a:extLst>
          </p:cNvPr>
          <p:cNvPicPr>
            <a:picLocks noChangeAspect="1"/>
          </p:cNvPicPr>
          <p:nvPr/>
        </p:nvPicPr>
        <p:blipFill>
          <a:blip r:embed="rId2"/>
          <a:stretch>
            <a:fillRect/>
          </a:stretch>
        </p:blipFill>
        <p:spPr>
          <a:xfrm>
            <a:off x="1124709" y="2131550"/>
            <a:ext cx="4883286" cy="7632984"/>
          </a:xfrm>
          <a:prstGeom prst="rect">
            <a:avLst/>
          </a:prstGeom>
        </p:spPr>
      </p:pic>
      <p:sp>
        <p:nvSpPr>
          <p:cNvPr id="3" name="Slide Number Placeholder 2">
            <a:extLst>
              <a:ext uri="{FF2B5EF4-FFF2-40B4-BE49-F238E27FC236}">
                <a16:creationId xmlns:a16="http://schemas.microsoft.com/office/drawing/2014/main" id="{295E1DB9-7937-4A78-9EFC-B62CE9925C07}"/>
              </a:ext>
            </a:extLst>
          </p:cNvPr>
          <p:cNvSpPr>
            <a:spLocks noGrp="1"/>
          </p:cNvSpPr>
          <p:nvPr>
            <p:ph type="sldNum" sz="quarter" idx="12"/>
          </p:nvPr>
        </p:nvSpPr>
        <p:spPr/>
        <p:txBody>
          <a:bodyPr/>
          <a:lstStyle/>
          <a:p>
            <a:fld id="{6D22F896-40B5-4ADD-8801-0D06FADFA095}" type="slidenum">
              <a:rPr lang="en-US" dirty="0"/>
              <a:t>28</a:t>
            </a:fld>
            <a:endParaRPr lang="en-US"/>
          </a:p>
        </p:txBody>
      </p:sp>
    </p:spTree>
    <p:extLst>
      <p:ext uri="{BB962C8B-B14F-4D97-AF65-F5344CB8AC3E}">
        <p14:creationId xmlns:p14="http://schemas.microsoft.com/office/powerpoint/2010/main" val="30626855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D35D9-FF7C-4EDB-B5BE-D18F4A9CF306}"/>
              </a:ext>
            </a:extLst>
          </p:cNvPr>
          <p:cNvSpPr>
            <a:spLocks noGrp="1"/>
          </p:cNvSpPr>
          <p:nvPr>
            <p:ph type="title"/>
          </p:nvPr>
        </p:nvSpPr>
        <p:spPr/>
        <p:txBody>
          <a:bodyPr/>
          <a:lstStyle/>
          <a:p>
            <a:r>
              <a:rPr lang="en-US">
                <a:cs typeface="Arial"/>
              </a:rPr>
              <a:t>Characters - Dealer</a:t>
            </a:r>
            <a:endParaRPr lang="en-US"/>
          </a:p>
        </p:txBody>
      </p:sp>
      <p:pic>
        <p:nvPicPr>
          <p:cNvPr id="4" name="Picture 4" descr="A picture containing dark, different&#10;&#10;Description automatically generated">
            <a:extLst>
              <a:ext uri="{FF2B5EF4-FFF2-40B4-BE49-F238E27FC236}">
                <a16:creationId xmlns:a16="http://schemas.microsoft.com/office/drawing/2014/main" id="{F49AD210-A072-496C-930F-063B562DA85D}"/>
              </a:ext>
            </a:extLst>
          </p:cNvPr>
          <p:cNvPicPr>
            <a:picLocks noChangeAspect="1"/>
          </p:cNvPicPr>
          <p:nvPr/>
        </p:nvPicPr>
        <p:blipFill>
          <a:blip r:embed="rId2"/>
          <a:stretch>
            <a:fillRect/>
          </a:stretch>
        </p:blipFill>
        <p:spPr>
          <a:xfrm>
            <a:off x="779263" y="3372350"/>
            <a:ext cx="5588808" cy="4186891"/>
          </a:xfrm>
          <a:prstGeom prst="rect">
            <a:avLst/>
          </a:prstGeom>
        </p:spPr>
      </p:pic>
      <p:pic>
        <p:nvPicPr>
          <p:cNvPr id="5" name="Picture 5" descr="A picture containing text&#10;&#10;Description automatically generated">
            <a:extLst>
              <a:ext uri="{FF2B5EF4-FFF2-40B4-BE49-F238E27FC236}">
                <a16:creationId xmlns:a16="http://schemas.microsoft.com/office/drawing/2014/main" id="{BCE25D3F-3FA6-43B2-9D74-7092349A9E3F}"/>
              </a:ext>
            </a:extLst>
          </p:cNvPr>
          <p:cNvPicPr>
            <a:picLocks noChangeAspect="1"/>
          </p:cNvPicPr>
          <p:nvPr/>
        </p:nvPicPr>
        <p:blipFill>
          <a:blip r:embed="rId3"/>
          <a:stretch>
            <a:fillRect/>
          </a:stretch>
        </p:blipFill>
        <p:spPr>
          <a:xfrm>
            <a:off x="707476" y="1376319"/>
            <a:ext cx="1492602" cy="1493614"/>
          </a:xfrm>
          <a:prstGeom prst="rect">
            <a:avLst/>
          </a:prstGeom>
        </p:spPr>
      </p:pic>
      <p:sp>
        <p:nvSpPr>
          <p:cNvPr id="3" name="Slide Number Placeholder 2">
            <a:extLst>
              <a:ext uri="{FF2B5EF4-FFF2-40B4-BE49-F238E27FC236}">
                <a16:creationId xmlns:a16="http://schemas.microsoft.com/office/drawing/2014/main" id="{D9D5126C-C990-4D06-B959-3D253EF0E22A}"/>
              </a:ext>
            </a:extLst>
          </p:cNvPr>
          <p:cNvSpPr>
            <a:spLocks noGrp="1"/>
          </p:cNvSpPr>
          <p:nvPr>
            <p:ph type="sldNum" sz="quarter" idx="12"/>
          </p:nvPr>
        </p:nvSpPr>
        <p:spPr/>
        <p:txBody>
          <a:bodyPr/>
          <a:lstStyle/>
          <a:p>
            <a:fld id="{6D22F896-40B5-4ADD-8801-0D06FADFA095}" type="slidenum">
              <a:rPr lang="en-US" dirty="0"/>
              <a:t>29</a:t>
            </a:fld>
            <a:endParaRPr lang="en-US"/>
          </a:p>
        </p:txBody>
      </p:sp>
    </p:spTree>
    <p:extLst>
      <p:ext uri="{BB962C8B-B14F-4D97-AF65-F5344CB8AC3E}">
        <p14:creationId xmlns:p14="http://schemas.microsoft.com/office/powerpoint/2010/main" val="503981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3BBAF34-367D-4E18-A62E-4602BD908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38" y="0"/>
            <a:ext cx="5571150" cy="99020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p>
        </p:txBody>
      </p:sp>
      <p:pic>
        <p:nvPicPr>
          <p:cNvPr id="5" name="Picture 5" descr="Graphical user interface&#10;&#10;Description automatically generated">
            <a:extLst>
              <a:ext uri="{FF2B5EF4-FFF2-40B4-BE49-F238E27FC236}">
                <a16:creationId xmlns:a16="http://schemas.microsoft.com/office/drawing/2014/main" id="{D2B036DD-2D9A-4A23-8A79-FCBFE9980F33}"/>
              </a:ext>
            </a:extLst>
          </p:cNvPr>
          <p:cNvPicPr>
            <a:picLocks noChangeAspect="1"/>
          </p:cNvPicPr>
          <p:nvPr/>
        </p:nvPicPr>
        <p:blipFill rotWithShape="1">
          <a:blip r:embed="rId3"/>
          <a:srcRect l="9509" t="9091" r="61727" b="-1"/>
          <a:stretch/>
        </p:blipFill>
        <p:spPr>
          <a:xfrm>
            <a:off x="642954" y="327"/>
            <a:ext cx="5571969" cy="9906000"/>
          </a:xfrm>
          <a:prstGeom prst="rect">
            <a:avLst/>
          </a:prstGeom>
        </p:spPr>
      </p:pic>
      <p:pic>
        <p:nvPicPr>
          <p:cNvPr id="12" name="Picture 11">
            <a:extLst>
              <a:ext uri="{FF2B5EF4-FFF2-40B4-BE49-F238E27FC236}">
                <a16:creationId xmlns:a16="http://schemas.microsoft.com/office/drawing/2014/main" id="{D445918B-6272-4727-A3FA-F23651AECAE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937156" y="3040847"/>
            <a:ext cx="4277906" cy="6865153"/>
          </a:xfrm>
          <a:prstGeom prst="rect">
            <a:avLst/>
          </a:prstGeom>
        </p:spPr>
      </p:pic>
      <p:pic>
        <p:nvPicPr>
          <p:cNvPr id="14" name="Picture 13">
            <a:extLst>
              <a:ext uri="{FF2B5EF4-FFF2-40B4-BE49-F238E27FC236}">
                <a16:creationId xmlns:a16="http://schemas.microsoft.com/office/drawing/2014/main" id="{A9A96FF2-ACD7-48C4-BCE1-FC7F421086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642938" y="0"/>
            <a:ext cx="5571150" cy="9906000"/>
          </a:xfrm>
          <a:prstGeom prst="rect">
            <a:avLst/>
          </a:prstGeom>
        </p:spPr>
      </p:pic>
      <p:sp>
        <p:nvSpPr>
          <p:cNvPr id="16" name="Rectangle 15">
            <a:extLst>
              <a:ext uri="{FF2B5EF4-FFF2-40B4-BE49-F238E27FC236}">
                <a16:creationId xmlns:a16="http://schemas.microsoft.com/office/drawing/2014/main" id="{99A4CF08-858A-49E4-B707-4E7585D11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38" y="0"/>
            <a:ext cx="440657" cy="990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p>
        </p:txBody>
      </p:sp>
      <p:sp>
        <p:nvSpPr>
          <p:cNvPr id="18" name="Rectangle 17">
            <a:extLst>
              <a:ext uri="{FF2B5EF4-FFF2-40B4-BE49-F238E27FC236}">
                <a16:creationId xmlns:a16="http://schemas.microsoft.com/office/drawing/2014/main" id="{56938E62-910D-4D69-AA09-567AAAC37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2621" y="0"/>
            <a:ext cx="20895" cy="990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p>
        </p:txBody>
      </p:sp>
      <p:sp>
        <p:nvSpPr>
          <p:cNvPr id="20" name="Rectangle 19">
            <a:extLst>
              <a:ext uri="{FF2B5EF4-FFF2-40B4-BE49-F238E27FC236}">
                <a16:creationId xmlns:a16="http://schemas.microsoft.com/office/drawing/2014/main" id="{A74E54C6-D084-4BC8-B3F9-8B9EC22A6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413" y="0"/>
            <a:ext cx="2692863" cy="9906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p>
        </p:txBody>
      </p:sp>
      <p:sp>
        <p:nvSpPr>
          <p:cNvPr id="2" name="Title 1">
            <a:extLst>
              <a:ext uri="{FF2B5EF4-FFF2-40B4-BE49-F238E27FC236}">
                <a16:creationId xmlns:a16="http://schemas.microsoft.com/office/drawing/2014/main" id="{62C6BD6C-9A07-4A68-A2D8-70506B536E79}"/>
              </a:ext>
            </a:extLst>
          </p:cNvPr>
          <p:cNvSpPr>
            <a:spLocks noGrp="1"/>
          </p:cNvSpPr>
          <p:nvPr>
            <p:ph type="title"/>
          </p:nvPr>
        </p:nvSpPr>
        <p:spPr>
          <a:xfrm>
            <a:off x="1545455" y="1167192"/>
            <a:ext cx="1882818" cy="1555997"/>
          </a:xfrm>
        </p:spPr>
        <p:txBody>
          <a:bodyPr>
            <a:normAutofit/>
          </a:bodyPr>
          <a:lstStyle/>
          <a:p>
            <a:pPr algn="l"/>
            <a:r>
              <a:rPr lang="en-US" sz="1750">
                <a:cs typeface="Arial"/>
              </a:rPr>
              <a:t>Introduction/</a:t>
            </a:r>
            <a:br>
              <a:rPr lang="en-US" sz="1750">
                <a:cs typeface="Arial"/>
              </a:rPr>
            </a:br>
            <a:r>
              <a:rPr lang="en-US" sz="1750">
                <a:cs typeface="Arial"/>
              </a:rPr>
              <a:t>Overview</a:t>
            </a:r>
          </a:p>
        </p:txBody>
      </p:sp>
      <p:sp>
        <p:nvSpPr>
          <p:cNvPr id="4" name="Content Placeholder 3">
            <a:extLst>
              <a:ext uri="{FF2B5EF4-FFF2-40B4-BE49-F238E27FC236}">
                <a16:creationId xmlns:a16="http://schemas.microsoft.com/office/drawing/2014/main" id="{6F607EC3-201D-4ACD-A157-D62D08391D9F}"/>
              </a:ext>
            </a:extLst>
          </p:cNvPr>
          <p:cNvSpPr>
            <a:spLocks noGrp="1"/>
          </p:cNvSpPr>
          <p:nvPr>
            <p:ph idx="1"/>
          </p:nvPr>
        </p:nvSpPr>
        <p:spPr>
          <a:xfrm>
            <a:off x="1213130" y="2964167"/>
            <a:ext cx="2527329" cy="5774641"/>
          </a:xfrm>
        </p:spPr>
        <p:txBody>
          <a:bodyPr vert="horz" lIns="91440" tIns="45720" rIns="91440" bIns="45720" rtlCol="0" anchor="ctr">
            <a:noAutofit/>
          </a:bodyPr>
          <a:lstStyle/>
          <a:p>
            <a:pPr marL="0" indent="0">
              <a:lnSpc>
                <a:spcPct val="110000"/>
              </a:lnSpc>
              <a:buNone/>
            </a:pPr>
            <a:r>
              <a:rPr lang="en-US" sz="1400" dirty="0">
                <a:ea typeface="+mn-lt"/>
                <a:cs typeface="+mn-lt"/>
              </a:rPr>
              <a:t>At Debt’s Door (or A.D.D.) is a fast-paced shooter/strategy game for the PC platform. The goal of the game is to sneak in and infiltrate various locations such as banks, jewelry stores, convenient stores etc., and loot as much as you can. This takes place from a top-down perspective where the camera follows the player.</a:t>
            </a:r>
            <a:endParaRPr lang="en-US" sz="1400" dirty="0">
              <a:cs typeface="Arial"/>
            </a:endParaRPr>
          </a:p>
          <a:p>
            <a:pPr marL="0" indent="0">
              <a:lnSpc>
                <a:spcPct val="110000"/>
              </a:lnSpc>
              <a:buNone/>
            </a:pPr>
            <a:r>
              <a:rPr lang="en-US" sz="1400" dirty="0">
                <a:ea typeface="+mn-lt"/>
                <a:cs typeface="+mn-lt"/>
              </a:rPr>
              <a:t>Tools and weapons can be acquired throughout the game to help the player’s pursuits and improve their experience. </a:t>
            </a:r>
            <a:endParaRPr lang="en-US" sz="1400" dirty="0">
              <a:cs typeface="Arial"/>
            </a:endParaRPr>
          </a:p>
          <a:p>
            <a:pPr marL="0" indent="0">
              <a:lnSpc>
                <a:spcPct val="110000"/>
              </a:lnSpc>
              <a:buNone/>
            </a:pPr>
            <a:r>
              <a:rPr lang="en-US" sz="1400" dirty="0">
                <a:ea typeface="+mn-lt"/>
                <a:cs typeface="+mn-lt"/>
              </a:rPr>
              <a:t>While stealth is the opportune approach, it isn’t necessary. If the player desires it, they can choose an offensive strategy instead. Weapons such as pistols and knives help you carry out this risky task. </a:t>
            </a:r>
          </a:p>
          <a:p>
            <a:pPr marL="0" indent="0">
              <a:lnSpc>
                <a:spcPct val="110000"/>
              </a:lnSpc>
              <a:buNone/>
            </a:pPr>
            <a:r>
              <a:rPr lang="en-US" sz="1400" dirty="0">
                <a:cs typeface="Arial" panose="020B0604020202020204"/>
              </a:rPr>
              <a:t>NOTE: All code snippets shown is written in </a:t>
            </a:r>
            <a:r>
              <a:rPr lang="en-US" sz="1400" dirty="0" err="1">
                <a:cs typeface="Arial" panose="020B0604020202020204"/>
              </a:rPr>
              <a:t>GDscript</a:t>
            </a:r>
            <a:r>
              <a:rPr lang="en-US" sz="1400" dirty="0">
                <a:cs typeface="Arial" panose="020B0604020202020204"/>
              </a:rPr>
              <a:t>.</a:t>
            </a:r>
          </a:p>
        </p:txBody>
      </p:sp>
      <p:sp>
        <p:nvSpPr>
          <p:cNvPr id="22" name="Rectangle 21">
            <a:extLst>
              <a:ext uri="{FF2B5EF4-FFF2-40B4-BE49-F238E27FC236}">
                <a16:creationId xmlns:a16="http://schemas.microsoft.com/office/drawing/2014/main" id="{777713DB-A0B1-4507-9991-B6DCAE436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96275" y="0"/>
            <a:ext cx="12538" cy="990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p>
        </p:txBody>
      </p:sp>
      <p:sp>
        <p:nvSpPr>
          <p:cNvPr id="3" name="Slide Number Placeholder 2">
            <a:extLst>
              <a:ext uri="{FF2B5EF4-FFF2-40B4-BE49-F238E27FC236}">
                <a16:creationId xmlns:a16="http://schemas.microsoft.com/office/drawing/2014/main" id="{88C05FB6-A364-4C4E-AA28-B0855E4CB1B8}"/>
              </a:ext>
            </a:extLst>
          </p:cNvPr>
          <p:cNvSpPr>
            <a:spLocks noGrp="1"/>
          </p:cNvSpPr>
          <p:nvPr>
            <p:ph type="sldNum" sz="quarter" idx="12"/>
          </p:nvPr>
        </p:nvSpPr>
        <p:spPr/>
        <p:txBody>
          <a:bodyPr/>
          <a:lstStyle/>
          <a:p>
            <a:fld id="{6D22F896-40B5-4ADD-8801-0D06FADFA095}" type="slidenum">
              <a:rPr lang="en-US" dirty="0"/>
              <a:t>3</a:t>
            </a:fld>
            <a:endParaRPr lang="en-US"/>
          </a:p>
        </p:txBody>
      </p:sp>
    </p:spTree>
    <p:extLst>
      <p:ext uri="{BB962C8B-B14F-4D97-AF65-F5344CB8AC3E}">
        <p14:creationId xmlns:p14="http://schemas.microsoft.com/office/powerpoint/2010/main" val="3018801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99151-7F7C-4911-97E0-16FCC0031C0B}"/>
              </a:ext>
            </a:extLst>
          </p:cNvPr>
          <p:cNvSpPr>
            <a:spLocks noGrp="1"/>
          </p:cNvSpPr>
          <p:nvPr>
            <p:ph type="title"/>
          </p:nvPr>
        </p:nvSpPr>
        <p:spPr/>
        <p:txBody>
          <a:bodyPr/>
          <a:lstStyle/>
          <a:p>
            <a:r>
              <a:rPr lang="en-US">
                <a:cs typeface="Arial"/>
              </a:rPr>
              <a:t>Game Elements - Equipment</a:t>
            </a:r>
            <a:endParaRPr lang="en-US"/>
          </a:p>
        </p:txBody>
      </p:sp>
      <p:sp>
        <p:nvSpPr>
          <p:cNvPr id="3" name="TextBox 2">
            <a:extLst>
              <a:ext uri="{FF2B5EF4-FFF2-40B4-BE49-F238E27FC236}">
                <a16:creationId xmlns:a16="http://schemas.microsoft.com/office/drawing/2014/main" id="{DFF064BA-9C15-4E2F-BEAB-142377A62337}"/>
              </a:ext>
            </a:extLst>
          </p:cNvPr>
          <p:cNvSpPr txBox="1"/>
          <p:nvPr/>
        </p:nvSpPr>
        <p:spPr>
          <a:xfrm>
            <a:off x="822604" y="2867580"/>
            <a:ext cx="5132838"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Modular, portable</a:t>
            </a:r>
            <a:endParaRPr lang="en-US" dirty="0"/>
          </a:p>
          <a:p>
            <a:endParaRPr lang="en-US" dirty="0">
              <a:ea typeface="+mn-lt"/>
              <a:cs typeface="+mn-lt"/>
            </a:endParaRPr>
          </a:p>
          <a:p>
            <a:pPr lvl="1"/>
            <a:r>
              <a:rPr lang="en-US" dirty="0">
                <a:ea typeface="+mn-lt"/>
                <a:cs typeface="+mn-lt"/>
              </a:rPr>
              <a:t>Every player and NPC should be able to equip any weapon. All they must do is to call its individual “attack” function to activate it.</a:t>
            </a:r>
          </a:p>
          <a:p>
            <a:pPr lvl="1"/>
            <a:endParaRPr lang="en-US" dirty="0">
              <a:ea typeface="+mn-lt"/>
              <a:cs typeface="+mn-lt"/>
            </a:endParaRPr>
          </a:p>
          <a:p>
            <a:pPr lvl="1"/>
            <a:r>
              <a:rPr lang="en-US" dirty="0">
                <a:ea typeface="+mn-lt"/>
                <a:cs typeface="+mn-lt"/>
              </a:rPr>
              <a:t>Position will be constrained to a radius around the user, allowing 360 degrees of freedom.</a:t>
            </a:r>
          </a:p>
          <a:p>
            <a:pPr lvl="1"/>
            <a:endParaRPr lang="en-US" dirty="0">
              <a:ea typeface="+mn-lt"/>
              <a:cs typeface="+mn-lt"/>
            </a:endParaRPr>
          </a:p>
          <a:p>
            <a:pPr lvl="1"/>
            <a:r>
              <a:rPr lang="en-US" dirty="0">
                <a:ea typeface="+mn-lt"/>
                <a:cs typeface="+mn-lt"/>
              </a:rPr>
              <a:t>Every weapon will have animations that play when they are used.</a:t>
            </a:r>
          </a:p>
          <a:p>
            <a:pPr lvl="1"/>
            <a:endParaRPr lang="en-US" dirty="0">
              <a:ea typeface="+mn-lt"/>
              <a:cs typeface="+mn-lt"/>
            </a:endParaRPr>
          </a:p>
          <a:p>
            <a:pPr lvl="1"/>
            <a:r>
              <a:rPr lang="en-US" dirty="0">
                <a:ea typeface="+mn-lt"/>
                <a:cs typeface="+mn-lt"/>
              </a:rPr>
              <a:t>Weapons can either have 4 variations of sprites it can flip between based on whether it’s facing up, down, left or right or 2 variations by rotating the sprite within the game engine and flipping horizontally/vertically as needed.</a:t>
            </a:r>
          </a:p>
          <a:p>
            <a:pPr marL="285750" indent="-285750" algn="l">
              <a:buFont typeface="Symbol"/>
              <a:buChar char="•"/>
            </a:pPr>
            <a:endParaRPr lang="en-US" dirty="0">
              <a:cs typeface="Arial"/>
            </a:endParaRPr>
          </a:p>
        </p:txBody>
      </p:sp>
      <p:sp>
        <p:nvSpPr>
          <p:cNvPr id="4" name="Slide Number Placeholder 3">
            <a:extLst>
              <a:ext uri="{FF2B5EF4-FFF2-40B4-BE49-F238E27FC236}">
                <a16:creationId xmlns:a16="http://schemas.microsoft.com/office/drawing/2014/main" id="{A4937429-B275-4558-A7A9-92EA6EADE94F}"/>
              </a:ext>
            </a:extLst>
          </p:cNvPr>
          <p:cNvSpPr>
            <a:spLocks noGrp="1"/>
          </p:cNvSpPr>
          <p:nvPr>
            <p:ph type="sldNum" sz="quarter" idx="12"/>
          </p:nvPr>
        </p:nvSpPr>
        <p:spPr/>
        <p:txBody>
          <a:bodyPr/>
          <a:lstStyle/>
          <a:p>
            <a:fld id="{6D22F896-40B5-4ADD-8801-0D06FADFA095}" type="slidenum">
              <a:rPr lang="en-US" dirty="0"/>
              <a:t>30</a:t>
            </a:fld>
            <a:endParaRPr lang="en-US"/>
          </a:p>
        </p:txBody>
      </p:sp>
    </p:spTree>
    <p:extLst>
      <p:ext uri="{BB962C8B-B14F-4D97-AF65-F5344CB8AC3E}">
        <p14:creationId xmlns:p14="http://schemas.microsoft.com/office/powerpoint/2010/main" val="6498271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99151-7F7C-4911-97E0-16FCC0031C0B}"/>
              </a:ext>
            </a:extLst>
          </p:cNvPr>
          <p:cNvSpPr>
            <a:spLocks noGrp="1"/>
          </p:cNvSpPr>
          <p:nvPr>
            <p:ph type="title"/>
          </p:nvPr>
        </p:nvSpPr>
        <p:spPr/>
        <p:txBody>
          <a:bodyPr/>
          <a:lstStyle/>
          <a:p>
            <a:r>
              <a:rPr lang="en-US">
                <a:cs typeface="Arial"/>
              </a:rPr>
              <a:t>Game Elements - Equipment</a:t>
            </a:r>
            <a:endParaRPr lang="en-US"/>
          </a:p>
        </p:txBody>
      </p:sp>
      <p:pic>
        <p:nvPicPr>
          <p:cNvPr id="4" name="Picture 4" descr="A picture containing text&#10;&#10;Description automatically generated">
            <a:extLst>
              <a:ext uri="{FF2B5EF4-FFF2-40B4-BE49-F238E27FC236}">
                <a16:creationId xmlns:a16="http://schemas.microsoft.com/office/drawing/2014/main" id="{2C25C5AC-E189-41CC-8243-B788411B9BF4}"/>
              </a:ext>
            </a:extLst>
          </p:cNvPr>
          <p:cNvPicPr>
            <a:picLocks noChangeAspect="1"/>
          </p:cNvPicPr>
          <p:nvPr/>
        </p:nvPicPr>
        <p:blipFill>
          <a:blip r:embed="rId2"/>
          <a:stretch>
            <a:fillRect/>
          </a:stretch>
        </p:blipFill>
        <p:spPr>
          <a:xfrm>
            <a:off x="975143" y="2386067"/>
            <a:ext cx="1969488" cy="1627811"/>
          </a:xfrm>
          <a:prstGeom prst="rect">
            <a:avLst/>
          </a:prstGeom>
        </p:spPr>
      </p:pic>
      <p:pic>
        <p:nvPicPr>
          <p:cNvPr id="5" name="Picture 5">
            <a:extLst>
              <a:ext uri="{FF2B5EF4-FFF2-40B4-BE49-F238E27FC236}">
                <a16:creationId xmlns:a16="http://schemas.microsoft.com/office/drawing/2014/main" id="{0EECE11A-6392-4993-AC67-0F2791E70492}"/>
              </a:ext>
            </a:extLst>
          </p:cNvPr>
          <p:cNvPicPr>
            <a:picLocks noChangeAspect="1"/>
          </p:cNvPicPr>
          <p:nvPr/>
        </p:nvPicPr>
        <p:blipFill>
          <a:blip r:embed="rId3"/>
          <a:stretch>
            <a:fillRect/>
          </a:stretch>
        </p:blipFill>
        <p:spPr>
          <a:xfrm>
            <a:off x="3120579" y="2384550"/>
            <a:ext cx="1631942" cy="1630844"/>
          </a:xfrm>
          <a:prstGeom prst="rect">
            <a:avLst/>
          </a:prstGeom>
        </p:spPr>
      </p:pic>
      <p:pic>
        <p:nvPicPr>
          <p:cNvPr id="6" name="Picture 6" descr="A picture containing text&#10;&#10;Description automatically generated">
            <a:extLst>
              <a:ext uri="{FF2B5EF4-FFF2-40B4-BE49-F238E27FC236}">
                <a16:creationId xmlns:a16="http://schemas.microsoft.com/office/drawing/2014/main" id="{CFD6BA49-2D92-45A2-AF1A-8E9661D9B5EC}"/>
              </a:ext>
            </a:extLst>
          </p:cNvPr>
          <p:cNvPicPr>
            <a:picLocks noChangeAspect="1"/>
          </p:cNvPicPr>
          <p:nvPr/>
        </p:nvPicPr>
        <p:blipFill>
          <a:blip r:embed="rId4"/>
          <a:stretch>
            <a:fillRect/>
          </a:stretch>
        </p:blipFill>
        <p:spPr>
          <a:xfrm>
            <a:off x="1584114" y="5416569"/>
            <a:ext cx="3906783" cy="2977757"/>
          </a:xfrm>
          <a:prstGeom prst="rect">
            <a:avLst/>
          </a:prstGeom>
        </p:spPr>
      </p:pic>
      <p:sp>
        <p:nvSpPr>
          <p:cNvPr id="7" name="Oval 6">
            <a:extLst>
              <a:ext uri="{FF2B5EF4-FFF2-40B4-BE49-F238E27FC236}">
                <a16:creationId xmlns:a16="http://schemas.microsoft.com/office/drawing/2014/main" id="{68763245-950C-4ADB-A850-C2334BF49AA3}"/>
              </a:ext>
            </a:extLst>
          </p:cNvPr>
          <p:cNvSpPr/>
          <p:nvPr/>
        </p:nvSpPr>
        <p:spPr>
          <a:xfrm>
            <a:off x="1616904" y="5571734"/>
            <a:ext cx="2904195" cy="2930987"/>
          </a:xfrm>
          <a:prstGeom prst="ellipse">
            <a:avLst/>
          </a:prstGeom>
          <a:noFill/>
          <a:ln w="5715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01D8BABB-0791-4F27-8ADA-D5F2861EA145}"/>
              </a:ext>
            </a:extLst>
          </p:cNvPr>
          <p:cNvCxnSpPr/>
          <p:nvPr/>
        </p:nvCxnSpPr>
        <p:spPr>
          <a:xfrm>
            <a:off x="2532716" y="4887749"/>
            <a:ext cx="69912" cy="61597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CD7A0BB-5068-4AE8-BD3C-9148E0326316}"/>
              </a:ext>
            </a:extLst>
          </p:cNvPr>
          <p:cNvSpPr txBox="1"/>
          <p:nvPr/>
        </p:nvSpPr>
        <p:spPr>
          <a:xfrm>
            <a:off x="878826" y="4269911"/>
            <a:ext cx="354128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All weapons will be constrained to a radius around the character.</a:t>
            </a:r>
          </a:p>
        </p:txBody>
      </p:sp>
      <p:sp>
        <p:nvSpPr>
          <p:cNvPr id="11" name="TextBox 10">
            <a:extLst>
              <a:ext uri="{FF2B5EF4-FFF2-40B4-BE49-F238E27FC236}">
                <a16:creationId xmlns:a16="http://schemas.microsoft.com/office/drawing/2014/main" id="{9A84EC54-29AC-4B43-8E5F-E9F8EA61B473}"/>
              </a:ext>
            </a:extLst>
          </p:cNvPr>
          <p:cNvSpPr txBox="1"/>
          <p:nvPr/>
        </p:nvSpPr>
        <p:spPr>
          <a:xfrm>
            <a:off x="1639264" y="8814798"/>
            <a:ext cx="380113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For the player, the weapon can </a:t>
            </a:r>
            <a:r>
              <a:rPr lang="en-US"/>
              <a:t>be moved using the mouse's position.</a:t>
            </a:r>
          </a:p>
        </p:txBody>
      </p:sp>
      <p:sp>
        <p:nvSpPr>
          <p:cNvPr id="3" name="Slide Number Placeholder 2">
            <a:extLst>
              <a:ext uri="{FF2B5EF4-FFF2-40B4-BE49-F238E27FC236}">
                <a16:creationId xmlns:a16="http://schemas.microsoft.com/office/drawing/2014/main" id="{FC32B3D8-7149-4AA8-8AB9-EC3DA236E6AE}"/>
              </a:ext>
            </a:extLst>
          </p:cNvPr>
          <p:cNvSpPr>
            <a:spLocks noGrp="1"/>
          </p:cNvSpPr>
          <p:nvPr>
            <p:ph type="sldNum" sz="quarter" idx="12"/>
          </p:nvPr>
        </p:nvSpPr>
        <p:spPr/>
        <p:txBody>
          <a:bodyPr/>
          <a:lstStyle/>
          <a:p>
            <a:fld id="{6D22F896-40B5-4ADD-8801-0D06FADFA095}" type="slidenum">
              <a:rPr lang="en-US" dirty="0"/>
              <a:t>31</a:t>
            </a:fld>
            <a:endParaRPr lang="en-US"/>
          </a:p>
        </p:txBody>
      </p:sp>
    </p:spTree>
    <p:extLst>
      <p:ext uri="{BB962C8B-B14F-4D97-AF65-F5344CB8AC3E}">
        <p14:creationId xmlns:p14="http://schemas.microsoft.com/office/powerpoint/2010/main" val="33008608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CAAC8-C47C-40A3-A92B-676ECECF26A4}"/>
              </a:ext>
            </a:extLst>
          </p:cNvPr>
          <p:cNvSpPr>
            <a:spLocks noGrp="1"/>
          </p:cNvSpPr>
          <p:nvPr>
            <p:ph type="title"/>
          </p:nvPr>
        </p:nvSpPr>
        <p:spPr/>
        <p:txBody>
          <a:bodyPr/>
          <a:lstStyle/>
          <a:p>
            <a:r>
              <a:rPr lang="en-US">
                <a:cs typeface="Arial"/>
              </a:rPr>
              <a:t>Equipment – Melee Weapons</a:t>
            </a:r>
            <a:endParaRPr lang="en-US"/>
          </a:p>
        </p:txBody>
      </p:sp>
      <p:sp>
        <p:nvSpPr>
          <p:cNvPr id="4" name="TextBox 3">
            <a:extLst>
              <a:ext uri="{FF2B5EF4-FFF2-40B4-BE49-F238E27FC236}">
                <a16:creationId xmlns:a16="http://schemas.microsoft.com/office/drawing/2014/main" id="{AB1476D7-C019-4952-AA54-CF2A1663ADE7}"/>
              </a:ext>
            </a:extLst>
          </p:cNvPr>
          <p:cNvSpPr txBox="1"/>
          <p:nvPr/>
        </p:nvSpPr>
        <p:spPr>
          <a:xfrm>
            <a:off x="1160174" y="3187415"/>
            <a:ext cx="4901869"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Symbol"/>
              <a:buChar char="•"/>
            </a:pPr>
            <a:r>
              <a:rPr lang="en-US" dirty="0">
                <a:ea typeface="+mn-lt"/>
                <a:cs typeface="+mn-lt"/>
              </a:rPr>
              <a:t>Variables</a:t>
            </a:r>
          </a:p>
          <a:p>
            <a:pPr marL="800100" lvl="1" indent="-342900">
              <a:buFont typeface="Courier New"/>
              <a:buChar char="o"/>
            </a:pPr>
            <a:r>
              <a:rPr lang="en-US">
                <a:ea typeface="+mn-lt"/>
                <a:cs typeface="+mn-lt"/>
              </a:rPr>
              <a:t>Durability, max_durability</a:t>
            </a:r>
            <a:endParaRPr lang="en-US" dirty="0">
              <a:ea typeface="+mn-lt"/>
              <a:cs typeface="+mn-lt"/>
            </a:endParaRPr>
          </a:p>
          <a:p>
            <a:pPr marL="742950" lvl="1" indent="-285750">
              <a:buFont typeface="Courier New"/>
              <a:buChar char="○"/>
            </a:pPr>
            <a:endParaRPr lang="en-US">
              <a:ea typeface="+mn-lt"/>
              <a:cs typeface="+mn-lt"/>
            </a:endParaRPr>
          </a:p>
          <a:p>
            <a:pPr marL="285750" indent="-285750">
              <a:buFont typeface="Symbol"/>
              <a:buChar char="•"/>
            </a:pPr>
            <a:r>
              <a:rPr lang="en-US" dirty="0">
                <a:ea typeface="+mn-lt"/>
                <a:cs typeface="+mn-lt"/>
              </a:rPr>
              <a:t>Attack function</a:t>
            </a:r>
          </a:p>
          <a:p>
            <a:pPr marL="742950" lvl="1" indent="-285750">
              <a:buFont typeface="Courier New"/>
              <a:buChar char="○"/>
            </a:pPr>
            <a:r>
              <a:rPr lang="en-US" dirty="0">
                <a:ea typeface="+mn-lt"/>
                <a:cs typeface="+mn-lt"/>
              </a:rPr>
              <a:t>Play the attack animation and appropriate sound effects.</a:t>
            </a:r>
          </a:p>
          <a:p>
            <a:pPr lvl="1"/>
            <a:endParaRPr lang="en-US" dirty="0">
              <a:ea typeface="+mn-lt"/>
              <a:cs typeface="+mn-lt"/>
            </a:endParaRPr>
          </a:p>
          <a:p>
            <a:pPr marL="285750" indent="-285750">
              <a:buFont typeface="Symbol"/>
              <a:buChar char="•"/>
            </a:pPr>
            <a:r>
              <a:rPr lang="en-US" dirty="0">
                <a:ea typeface="+mn-lt"/>
                <a:cs typeface="+mn-lt"/>
              </a:rPr>
              <a:t>Durability function</a:t>
            </a:r>
          </a:p>
          <a:p>
            <a:pPr marL="742950" lvl="1" indent="-285750">
              <a:buFont typeface="Courier New"/>
              <a:buChar char="○"/>
            </a:pPr>
            <a:r>
              <a:rPr lang="en-US" dirty="0">
                <a:ea typeface="+mn-lt"/>
                <a:cs typeface="+mn-lt"/>
              </a:rPr>
              <a:t>Call </a:t>
            </a:r>
            <a:r>
              <a:rPr lang="en-US" dirty="0" err="1">
                <a:ea typeface="+mn-lt"/>
                <a:cs typeface="+mn-lt"/>
              </a:rPr>
              <a:t>decrease_durability</a:t>
            </a:r>
            <a:r>
              <a:rPr lang="en-US" dirty="0">
                <a:ea typeface="+mn-lt"/>
                <a:cs typeface="+mn-lt"/>
              </a:rPr>
              <a:t> if the player is using the weapon on an NPC.</a:t>
            </a:r>
          </a:p>
          <a:p>
            <a:pPr marL="742950" lvl="1" indent="-285750">
              <a:buFont typeface="Courier New"/>
              <a:buChar char="○"/>
            </a:pPr>
            <a:r>
              <a:rPr lang="en-US" dirty="0">
                <a:ea typeface="+mn-lt"/>
                <a:cs typeface="+mn-lt"/>
              </a:rPr>
              <a:t>If the durability goes to 0 or below, remove it and play a broken effect to signify to the player that it is broken.</a:t>
            </a:r>
          </a:p>
          <a:p>
            <a:pPr algn="l"/>
            <a:endParaRPr lang="en-US">
              <a:cs typeface="Arial"/>
            </a:endParaRPr>
          </a:p>
        </p:txBody>
      </p:sp>
      <p:sp>
        <p:nvSpPr>
          <p:cNvPr id="3" name="Slide Number Placeholder 2">
            <a:extLst>
              <a:ext uri="{FF2B5EF4-FFF2-40B4-BE49-F238E27FC236}">
                <a16:creationId xmlns:a16="http://schemas.microsoft.com/office/drawing/2014/main" id="{C5523B2A-4E85-470E-9E81-EC3BE5150FDA}"/>
              </a:ext>
            </a:extLst>
          </p:cNvPr>
          <p:cNvSpPr>
            <a:spLocks noGrp="1"/>
          </p:cNvSpPr>
          <p:nvPr>
            <p:ph type="sldNum" sz="quarter" idx="12"/>
          </p:nvPr>
        </p:nvSpPr>
        <p:spPr/>
        <p:txBody>
          <a:bodyPr/>
          <a:lstStyle/>
          <a:p>
            <a:fld id="{6D22F896-40B5-4ADD-8801-0D06FADFA095}" type="slidenum">
              <a:rPr lang="en-US" dirty="0"/>
              <a:t>32</a:t>
            </a:fld>
            <a:endParaRPr lang="en-US"/>
          </a:p>
        </p:txBody>
      </p:sp>
    </p:spTree>
    <p:extLst>
      <p:ext uri="{BB962C8B-B14F-4D97-AF65-F5344CB8AC3E}">
        <p14:creationId xmlns:p14="http://schemas.microsoft.com/office/powerpoint/2010/main" val="10938724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CAAC8-C47C-40A3-A92B-676ECECF26A4}"/>
              </a:ext>
            </a:extLst>
          </p:cNvPr>
          <p:cNvSpPr>
            <a:spLocks noGrp="1"/>
          </p:cNvSpPr>
          <p:nvPr>
            <p:ph type="title"/>
          </p:nvPr>
        </p:nvSpPr>
        <p:spPr/>
        <p:txBody>
          <a:bodyPr/>
          <a:lstStyle/>
          <a:p>
            <a:r>
              <a:rPr lang="en-US">
                <a:cs typeface="Arial"/>
              </a:rPr>
              <a:t>Equipment – Ranged Weapons</a:t>
            </a:r>
          </a:p>
        </p:txBody>
      </p:sp>
      <p:sp>
        <p:nvSpPr>
          <p:cNvPr id="4" name="TextBox 3">
            <a:extLst>
              <a:ext uri="{FF2B5EF4-FFF2-40B4-BE49-F238E27FC236}">
                <a16:creationId xmlns:a16="http://schemas.microsoft.com/office/drawing/2014/main" id="{ADEE48A6-2490-4C13-B900-D06F2EE37699}"/>
              </a:ext>
            </a:extLst>
          </p:cNvPr>
          <p:cNvSpPr txBox="1"/>
          <p:nvPr/>
        </p:nvSpPr>
        <p:spPr>
          <a:xfrm>
            <a:off x="840371" y="2796506"/>
            <a:ext cx="5203906" cy="64633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mn-lt"/>
                <a:cs typeface="+mn-lt"/>
              </a:rPr>
              <a:t>Variables</a:t>
            </a:r>
            <a:endParaRPr lang="en-US" dirty="0">
              <a:ea typeface="+mn-lt"/>
              <a:cs typeface="+mn-lt"/>
            </a:endParaRPr>
          </a:p>
          <a:p>
            <a:pPr marL="742950" lvl="1" indent="-285750">
              <a:buFont typeface="Courier New"/>
              <a:buChar char="○"/>
            </a:pPr>
            <a:r>
              <a:rPr lang="en-US" dirty="0" err="1">
                <a:ea typeface="+mn-lt"/>
                <a:cs typeface="+mn-lt"/>
              </a:rPr>
              <a:t>AmmoCount</a:t>
            </a:r>
            <a:r>
              <a:rPr lang="en-US" dirty="0">
                <a:ea typeface="+mn-lt"/>
                <a:cs typeface="+mn-lt"/>
              </a:rPr>
              <a:t>, </a:t>
            </a:r>
            <a:r>
              <a:rPr lang="en-US" dirty="0" err="1">
                <a:ea typeface="+mn-lt"/>
                <a:cs typeface="+mn-lt"/>
              </a:rPr>
              <a:t>bulletSpeed</a:t>
            </a:r>
          </a:p>
          <a:p>
            <a:pPr lvl="1"/>
            <a:endParaRPr lang="en-US" dirty="0">
              <a:ea typeface="+mn-lt"/>
              <a:cs typeface="+mn-lt"/>
            </a:endParaRPr>
          </a:p>
          <a:p>
            <a:pPr marL="285750" indent="-285750">
              <a:buFont typeface="Symbol"/>
              <a:buChar char="•"/>
            </a:pPr>
            <a:r>
              <a:rPr lang="en-US" dirty="0">
                <a:ea typeface="+mn-lt"/>
                <a:cs typeface="+mn-lt"/>
              </a:rPr>
              <a:t>Attack function</a:t>
            </a:r>
          </a:p>
          <a:p>
            <a:pPr marL="742950" lvl="1" indent="-285750">
              <a:buFont typeface="Courier New"/>
              <a:buChar char="○"/>
            </a:pPr>
            <a:r>
              <a:rPr lang="en-US" dirty="0">
                <a:ea typeface="+mn-lt"/>
                <a:cs typeface="+mn-lt"/>
              </a:rPr>
              <a:t>Same as the melee weapons except this time, if there is ammo left, generate an instance of a bullet and give it a velocity that’s determined by the ranged weapon’s </a:t>
            </a:r>
            <a:r>
              <a:rPr lang="en-US" dirty="0" err="1">
                <a:ea typeface="+mn-lt"/>
                <a:cs typeface="+mn-lt"/>
              </a:rPr>
              <a:t>bulletSpeed</a:t>
            </a:r>
            <a:r>
              <a:rPr lang="en-US" dirty="0">
                <a:ea typeface="+mn-lt"/>
                <a:cs typeface="+mn-lt"/>
              </a:rPr>
              <a:t> variable.</a:t>
            </a:r>
          </a:p>
          <a:p>
            <a:pPr lvl="1"/>
            <a:endParaRPr lang="en-US" dirty="0">
              <a:ea typeface="+mn-lt"/>
              <a:cs typeface="+mn-lt"/>
            </a:endParaRPr>
          </a:p>
          <a:p>
            <a:pPr marL="285750" indent="-285750">
              <a:buFont typeface="Symbol"/>
              <a:buChar char="•"/>
            </a:pPr>
            <a:r>
              <a:rPr lang="en-US" dirty="0">
                <a:ea typeface="+mn-lt"/>
                <a:cs typeface="+mn-lt"/>
              </a:rPr>
              <a:t>Ammo</a:t>
            </a:r>
          </a:p>
          <a:p>
            <a:pPr marL="742950" lvl="1" indent="-285750">
              <a:buFont typeface="Courier New"/>
              <a:buChar char="○"/>
            </a:pPr>
            <a:r>
              <a:rPr lang="en-US" dirty="0">
                <a:ea typeface="+mn-lt"/>
                <a:cs typeface="+mn-lt"/>
              </a:rPr>
              <a:t>Instead of durability, call a </a:t>
            </a:r>
            <a:r>
              <a:rPr lang="en-US" err="1">
                <a:ea typeface="+mn-lt"/>
                <a:cs typeface="+mn-lt"/>
              </a:rPr>
              <a:t>decrease_ammo_count</a:t>
            </a:r>
            <a:r>
              <a:rPr lang="en-US" dirty="0">
                <a:ea typeface="+mn-lt"/>
                <a:cs typeface="+mn-lt"/>
              </a:rPr>
              <a:t> function to decrement </a:t>
            </a:r>
            <a:r>
              <a:rPr lang="en-US" err="1">
                <a:ea typeface="+mn-lt"/>
                <a:cs typeface="+mn-lt"/>
              </a:rPr>
              <a:t>ammoCount</a:t>
            </a:r>
            <a:r>
              <a:rPr lang="en-US" dirty="0">
                <a:ea typeface="+mn-lt"/>
                <a:cs typeface="+mn-lt"/>
              </a:rPr>
              <a:t>. Unlike melee weapons, ranged weapons won’t get destroyed. They will just become unusable once they run out of ammo.</a:t>
            </a:r>
          </a:p>
          <a:p>
            <a:pPr marL="742950" lvl="1" indent="-285750">
              <a:buFont typeface="Courier New"/>
              <a:buChar char="○"/>
            </a:pPr>
            <a:r>
              <a:rPr lang="en-US" dirty="0">
                <a:ea typeface="+mn-lt"/>
                <a:cs typeface="+mn-lt"/>
              </a:rPr>
              <a:t>For the ammo, it contains a hitbox area </a:t>
            </a:r>
            <a:r>
              <a:rPr lang="en-US">
                <a:ea typeface="+mn-lt"/>
                <a:cs typeface="+mn-lt"/>
              </a:rPr>
              <a:t>that will deal damage once it enters a hurtbox. When it hits any collision body(including walls), </a:t>
            </a:r>
            <a:r>
              <a:rPr lang="en-US" dirty="0">
                <a:ea typeface="+mn-lt"/>
                <a:cs typeface="+mn-lt"/>
              </a:rPr>
              <a:t>it will be deleted.</a:t>
            </a:r>
          </a:p>
          <a:p>
            <a:pPr algn="l"/>
            <a:endParaRPr lang="en-US">
              <a:cs typeface="Arial"/>
            </a:endParaRPr>
          </a:p>
        </p:txBody>
      </p:sp>
      <p:sp>
        <p:nvSpPr>
          <p:cNvPr id="3" name="Slide Number Placeholder 2">
            <a:extLst>
              <a:ext uri="{FF2B5EF4-FFF2-40B4-BE49-F238E27FC236}">
                <a16:creationId xmlns:a16="http://schemas.microsoft.com/office/drawing/2014/main" id="{3635639D-6904-4D2A-9774-F48D08D4997F}"/>
              </a:ext>
            </a:extLst>
          </p:cNvPr>
          <p:cNvSpPr>
            <a:spLocks noGrp="1"/>
          </p:cNvSpPr>
          <p:nvPr>
            <p:ph type="sldNum" sz="quarter" idx="12"/>
          </p:nvPr>
        </p:nvSpPr>
        <p:spPr/>
        <p:txBody>
          <a:bodyPr/>
          <a:lstStyle/>
          <a:p>
            <a:fld id="{6D22F896-40B5-4ADD-8801-0D06FADFA095}" type="slidenum">
              <a:rPr lang="en-US" dirty="0"/>
              <a:t>33</a:t>
            </a:fld>
            <a:endParaRPr lang="en-US"/>
          </a:p>
        </p:txBody>
      </p:sp>
    </p:spTree>
    <p:extLst>
      <p:ext uri="{BB962C8B-B14F-4D97-AF65-F5344CB8AC3E}">
        <p14:creationId xmlns:p14="http://schemas.microsoft.com/office/powerpoint/2010/main" val="6579711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0A3F5-D747-4DF4-9BDE-A5C237262574}"/>
              </a:ext>
            </a:extLst>
          </p:cNvPr>
          <p:cNvSpPr>
            <a:spLocks noGrp="1"/>
          </p:cNvSpPr>
          <p:nvPr>
            <p:ph type="title"/>
          </p:nvPr>
        </p:nvSpPr>
        <p:spPr/>
        <p:txBody>
          <a:bodyPr/>
          <a:lstStyle/>
          <a:p>
            <a:r>
              <a:rPr lang="en-US">
                <a:cs typeface="Arial"/>
              </a:rPr>
              <a:t>Game Elements - Objects</a:t>
            </a:r>
          </a:p>
        </p:txBody>
      </p:sp>
      <p:sp>
        <p:nvSpPr>
          <p:cNvPr id="3" name="Content Placeholder 2">
            <a:extLst>
              <a:ext uri="{FF2B5EF4-FFF2-40B4-BE49-F238E27FC236}">
                <a16:creationId xmlns:a16="http://schemas.microsoft.com/office/drawing/2014/main" id="{6F3620B7-BB8B-4162-A078-3F65593BD4BB}"/>
              </a:ext>
            </a:extLst>
          </p:cNvPr>
          <p:cNvSpPr>
            <a:spLocks noGrp="1"/>
          </p:cNvSpPr>
          <p:nvPr>
            <p:ph idx="1"/>
          </p:nvPr>
        </p:nvSpPr>
        <p:spPr/>
        <p:txBody>
          <a:bodyPr/>
          <a:lstStyle/>
          <a:p>
            <a:pPr marL="0" indent="0">
              <a:buNone/>
            </a:pPr>
            <a:r>
              <a:rPr lang="en-US">
                <a:ea typeface="+mn-lt"/>
                <a:cs typeface="+mn-lt"/>
              </a:rPr>
              <a:t>Here are the items and objects that the player can encounter during their time playing.</a:t>
            </a:r>
            <a:endParaRPr lang="en-US"/>
          </a:p>
          <a:p>
            <a:pPr marL="257810" indent="-257810"/>
            <a:endParaRPr lang="en-US" dirty="0">
              <a:cs typeface="Arial"/>
            </a:endParaRPr>
          </a:p>
        </p:txBody>
      </p:sp>
      <p:sp>
        <p:nvSpPr>
          <p:cNvPr id="4" name="Slide Number Placeholder 3">
            <a:extLst>
              <a:ext uri="{FF2B5EF4-FFF2-40B4-BE49-F238E27FC236}">
                <a16:creationId xmlns:a16="http://schemas.microsoft.com/office/drawing/2014/main" id="{73293ED7-1286-4038-955E-9AFB6DCEE35D}"/>
              </a:ext>
            </a:extLst>
          </p:cNvPr>
          <p:cNvSpPr>
            <a:spLocks noGrp="1"/>
          </p:cNvSpPr>
          <p:nvPr>
            <p:ph type="sldNum" sz="quarter" idx="12"/>
          </p:nvPr>
        </p:nvSpPr>
        <p:spPr/>
        <p:txBody>
          <a:bodyPr/>
          <a:lstStyle/>
          <a:p>
            <a:fld id="{6D22F896-40B5-4ADD-8801-0D06FADFA095}" type="slidenum">
              <a:rPr lang="en-US" dirty="0"/>
              <a:t>34</a:t>
            </a:fld>
            <a:endParaRPr lang="en-US"/>
          </a:p>
        </p:txBody>
      </p:sp>
    </p:spTree>
    <p:extLst>
      <p:ext uri="{BB962C8B-B14F-4D97-AF65-F5344CB8AC3E}">
        <p14:creationId xmlns:p14="http://schemas.microsoft.com/office/powerpoint/2010/main" val="20157194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0A3F5-D747-4DF4-9BDE-A5C237262574}"/>
              </a:ext>
            </a:extLst>
          </p:cNvPr>
          <p:cNvSpPr>
            <a:spLocks noGrp="1"/>
          </p:cNvSpPr>
          <p:nvPr>
            <p:ph type="title"/>
          </p:nvPr>
        </p:nvSpPr>
        <p:spPr/>
        <p:txBody>
          <a:bodyPr/>
          <a:lstStyle/>
          <a:p>
            <a:r>
              <a:rPr lang="en-US">
                <a:cs typeface="Arial"/>
              </a:rPr>
              <a:t>Objects – Loot That Gravitates Towards The Player</a:t>
            </a:r>
          </a:p>
        </p:txBody>
      </p:sp>
      <p:pic>
        <p:nvPicPr>
          <p:cNvPr id="4" name="Picture 4">
            <a:extLst>
              <a:ext uri="{FF2B5EF4-FFF2-40B4-BE49-F238E27FC236}">
                <a16:creationId xmlns:a16="http://schemas.microsoft.com/office/drawing/2014/main" id="{4239C4A5-EAE5-4E61-A7AD-3DD9548996BF}"/>
              </a:ext>
            </a:extLst>
          </p:cNvPr>
          <p:cNvPicPr>
            <a:picLocks noGrp="1" noChangeAspect="1"/>
          </p:cNvPicPr>
          <p:nvPr>
            <p:ph idx="1"/>
          </p:nvPr>
        </p:nvPicPr>
        <p:blipFill>
          <a:blip r:embed="rId2"/>
          <a:stretch>
            <a:fillRect/>
          </a:stretch>
        </p:blipFill>
        <p:spPr>
          <a:xfrm>
            <a:off x="1093589" y="2722015"/>
            <a:ext cx="4793396" cy="595801"/>
          </a:xfrm>
        </p:spPr>
      </p:pic>
      <p:pic>
        <p:nvPicPr>
          <p:cNvPr id="5" name="Picture 5">
            <a:extLst>
              <a:ext uri="{FF2B5EF4-FFF2-40B4-BE49-F238E27FC236}">
                <a16:creationId xmlns:a16="http://schemas.microsoft.com/office/drawing/2014/main" id="{80D55F6A-FDD5-43E2-9087-957539C2E5BA}"/>
              </a:ext>
            </a:extLst>
          </p:cNvPr>
          <p:cNvPicPr>
            <a:picLocks noChangeAspect="1"/>
          </p:cNvPicPr>
          <p:nvPr/>
        </p:nvPicPr>
        <p:blipFill>
          <a:blip r:embed="rId3"/>
          <a:stretch>
            <a:fillRect/>
          </a:stretch>
        </p:blipFill>
        <p:spPr>
          <a:xfrm>
            <a:off x="1030854" y="3571812"/>
            <a:ext cx="4793239" cy="586963"/>
          </a:xfrm>
          <a:prstGeom prst="rect">
            <a:avLst/>
          </a:prstGeom>
        </p:spPr>
      </p:pic>
      <p:pic>
        <p:nvPicPr>
          <p:cNvPr id="6" name="Picture 6">
            <a:extLst>
              <a:ext uri="{FF2B5EF4-FFF2-40B4-BE49-F238E27FC236}">
                <a16:creationId xmlns:a16="http://schemas.microsoft.com/office/drawing/2014/main" id="{2FD407CC-ADF4-4867-AE1F-D7E88B791389}"/>
              </a:ext>
            </a:extLst>
          </p:cNvPr>
          <p:cNvPicPr>
            <a:picLocks noChangeAspect="1"/>
          </p:cNvPicPr>
          <p:nvPr/>
        </p:nvPicPr>
        <p:blipFill>
          <a:blip r:embed="rId4"/>
          <a:stretch>
            <a:fillRect/>
          </a:stretch>
        </p:blipFill>
        <p:spPr>
          <a:xfrm>
            <a:off x="1010727" y="4518408"/>
            <a:ext cx="4954368" cy="627274"/>
          </a:xfrm>
          <a:prstGeom prst="rect">
            <a:avLst/>
          </a:prstGeom>
        </p:spPr>
      </p:pic>
      <p:pic>
        <p:nvPicPr>
          <p:cNvPr id="7" name="Picture 7">
            <a:extLst>
              <a:ext uri="{FF2B5EF4-FFF2-40B4-BE49-F238E27FC236}">
                <a16:creationId xmlns:a16="http://schemas.microsoft.com/office/drawing/2014/main" id="{3F5C5636-2CD7-4D52-BB2A-897515407276}"/>
              </a:ext>
            </a:extLst>
          </p:cNvPr>
          <p:cNvPicPr>
            <a:picLocks noChangeAspect="1"/>
          </p:cNvPicPr>
          <p:nvPr/>
        </p:nvPicPr>
        <p:blipFill>
          <a:blip r:embed="rId5"/>
          <a:stretch>
            <a:fillRect/>
          </a:stretch>
        </p:blipFill>
        <p:spPr>
          <a:xfrm>
            <a:off x="1030183" y="5413884"/>
            <a:ext cx="1805095" cy="1806319"/>
          </a:xfrm>
          <a:prstGeom prst="rect">
            <a:avLst/>
          </a:prstGeom>
        </p:spPr>
      </p:pic>
      <p:pic>
        <p:nvPicPr>
          <p:cNvPr id="8" name="Picture 8">
            <a:extLst>
              <a:ext uri="{FF2B5EF4-FFF2-40B4-BE49-F238E27FC236}">
                <a16:creationId xmlns:a16="http://schemas.microsoft.com/office/drawing/2014/main" id="{AFD1FA46-4EB9-464A-A3EF-72AA0B5280F8}"/>
              </a:ext>
            </a:extLst>
          </p:cNvPr>
          <p:cNvPicPr>
            <a:picLocks noChangeAspect="1"/>
          </p:cNvPicPr>
          <p:nvPr/>
        </p:nvPicPr>
        <p:blipFill>
          <a:blip r:embed="rId6"/>
          <a:stretch>
            <a:fillRect/>
          </a:stretch>
        </p:blipFill>
        <p:spPr>
          <a:xfrm>
            <a:off x="3596416" y="5696103"/>
            <a:ext cx="1442557" cy="1443536"/>
          </a:xfrm>
          <a:prstGeom prst="rect">
            <a:avLst/>
          </a:prstGeom>
        </p:spPr>
      </p:pic>
      <p:pic>
        <p:nvPicPr>
          <p:cNvPr id="9" name="Picture 9">
            <a:extLst>
              <a:ext uri="{FF2B5EF4-FFF2-40B4-BE49-F238E27FC236}">
                <a16:creationId xmlns:a16="http://schemas.microsoft.com/office/drawing/2014/main" id="{C07D5FFA-B27F-414B-AEAC-18F512D2321B}"/>
              </a:ext>
            </a:extLst>
          </p:cNvPr>
          <p:cNvPicPr>
            <a:picLocks noChangeAspect="1"/>
          </p:cNvPicPr>
          <p:nvPr/>
        </p:nvPicPr>
        <p:blipFill>
          <a:blip r:embed="rId7"/>
          <a:stretch>
            <a:fillRect/>
          </a:stretch>
        </p:blipFill>
        <p:spPr>
          <a:xfrm>
            <a:off x="1644066" y="7730505"/>
            <a:ext cx="1200866" cy="1201680"/>
          </a:xfrm>
          <a:prstGeom prst="rect">
            <a:avLst/>
          </a:prstGeom>
        </p:spPr>
      </p:pic>
      <p:pic>
        <p:nvPicPr>
          <p:cNvPr id="10" name="Picture 10">
            <a:extLst>
              <a:ext uri="{FF2B5EF4-FFF2-40B4-BE49-F238E27FC236}">
                <a16:creationId xmlns:a16="http://schemas.microsoft.com/office/drawing/2014/main" id="{BADCDF34-F01B-4E00-AE3F-E0D1A2582119}"/>
              </a:ext>
            </a:extLst>
          </p:cNvPr>
          <p:cNvPicPr>
            <a:picLocks noChangeAspect="1"/>
          </p:cNvPicPr>
          <p:nvPr/>
        </p:nvPicPr>
        <p:blipFill>
          <a:blip r:embed="rId8"/>
          <a:stretch>
            <a:fillRect/>
          </a:stretch>
        </p:blipFill>
        <p:spPr>
          <a:xfrm>
            <a:off x="3083169" y="7327275"/>
            <a:ext cx="1815165" cy="1806319"/>
          </a:xfrm>
          <a:prstGeom prst="rect">
            <a:avLst/>
          </a:prstGeom>
        </p:spPr>
      </p:pic>
      <p:sp>
        <p:nvSpPr>
          <p:cNvPr id="3" name="Slide Number Placeholder 2">
            <a:extLst>
              <a:ext uri="{FF2B5EF4-FFF2-40B4-BE49-F238E27FC236}">
                <a16:creationId xmlns:a16="http://schemas.microsoft.com/office/drawing/2014/main" id="{14950C41-25CE-48B2-ADB1-D21E9DD0662B}"/>
              </a:ext>
            </a:extLst>
          </p:cNvPr>
          <p:cNvSpPr>
            <a:spLocks noGrp="1"/>
          </p:cNvSpPr>
          <p:nvPr>
            <p:ph type="sldNum" sz="quarter" idx="12"/>
          </p:nvPr>
        </p:nvSpPr>
        <p:spPr/>
        <p:txBody>
          <a:bodyPr/>
          <a:lstStyle/>
          <a:p>
            <a:fld id="{6D22F896-40B5-4ADD-8801-0D06FADFA095}" type="slidenum">
              <a:rPr lang="en-US" dirty="0"/>
              <a:t>35</a:t>
            </a:fld>
            <a:endParaRPr lang="en-US"/>
          </a:p>
        </p:txBody>
      </p:sp>
    </p:spTree>
    <p:extLst>
      <p:ext uri="{BB962C8B-B14F-4D97-AF65-F5344CB8AC3E}">
        <p14:creationId xmlns:p14="http://schemas.microsoft.com/office/powerpoint/2010/main" val="29768303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0A3F5-D747-4DF4-9BDE-A5C237262574}"/>
              </a:ext>
            </a:extLst>
          </p:cNvPr>
          <p:cNvSpPr>
            <a:spLocks noGrp="1"/>
          </p:cNvSpPr>
          <p:nvPr>
            <p:ph type="title"/>
          </p:nvPr>
        </p:nvSpPr>
        <p:spPr/>
        <p:txBody>
          <a:bodyPr/>
          <a:lstStyle/>
          <a:p>
            <a:r>
              <a:rPr lang="en-US">
                <a:cs typeface="Arial"/>
              </a:rPr>
              <a:t>Objects – Loot That Gravitates Towards The Player</a:t>
            </a:r>
          </a:p>
        </p:txBody>
      </p:sp>
      <p:pic>
        <p:nvPicPr>
          <p:cNvPr id="4" name="Picture 4">
            <a:extLst>
              <a:ext uri="{FF2B5EF4-FFF2-40B4-BE49-F238E27FC236}">
                <a16:creationId xmlns:a16="http://schemas.microsoft.com/office/drawing/2014/main" id="{08525C35-6FB9-4112-B511-40D9F7DC050F}"/>
              </a:ext>
            </a:extLst>
          </p:cNvPr>
          <p:cNvPicPr>
            <a:picLocks noGrp="1" noChangeAspect="1"/>
          </p:cNvPicPr>
          <p:nvPr>
            <p:ph idx="1"/>
          </p:nvPr>
        </p:nvPicPr>
        <p:blipFill>
          <a:blip r:embed="rId2"/>
          <a:stretch>
            <a:fillRect/>
          </a:stretch>
        </p:blipFill>
        <p:spPr>
          <a:xfrm>
            <a:off x="1412209" y="2428280"/>
            <a:ext cx="4284819" cy="4171354"/>
          </a:xfrm>
        </p:spPr>
      </p:pic>
      <p:cxnSp>
        <p:nvCxnSpPr>
          <p:cNvPr id="5" name="Straight Arrow Connector 4">
            <a:extLst>
              <a:ext uri="{FF2B5EF4-FFF2-40B4-BE49-F238E27FC236}">
                <a16:creationId xmlns:a16="http://schemas.microsoft.com/office/drawing/2014/main" id="{E6F2F7A8-AE8D-460C-B3DD-C35E975494F2}"/>
              </a:ext>
            </a:extLst>
          </p:cNvPr>
          <p:cNvCxnSpPr/>
          <p:nvPr/>
        </p:nvCxnSpPr>
        <p:spPr>
          <a:xfrm flipV="1">
            <a:off x="1753188" y="5299669"/>
            <a:ext cx="914400" cy="178632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D6546D7-BC0C-4E62-B1A1-0D23FA837813}"/>
              </a:ext>
            </a:extLst>
          </p:cNvPr>
          <p:cNvSpPr txBox="1"/>
          <p:nvPr/>
        </p:nvSpPr>
        <p:spPr>
          <a:xfrm>
            <a:off x="821553" y="71532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Player detection area</a:t>
            </a:r>
          </a:p>
        </p:txBody>
      </p:sp>
      <p:cxnSp>
        <p:nvCxnSpPr>
          <p:cNvPr id="7" name="Straight Arrow Connector 6">
            <a:extLst>
              <a:ext uri="{FF2B5EF4-FFF2-40B4-BE49-F238E27FC236}">
                <a16:creationId xmlns:a16="http://schemas.microsoft.com/office/drawing/2014/main" id="{D4266CC9-2088-4C10-84B0-5C1FFCFA3E36}"/>
              </a:ext>
            </a:extLst>
          </p:cNvPr>
          <p:cNvCxnSpPr>
            <a:cxnSpLocks/>
          </p:cNvCxnSpPr>
          <p:nvPr/>
        </p:nvCxnSpPr>
        <p:spPr>
          <a:xfrm flipH="1" flipV="1">
            <a:off x="3754915" y="4714816"/>
            <a:ext cx="1026599" cy="21650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80877EB-2BFE-4D7F-80D1-4800C64E9172}"/>
              </a:ext>
            </a:extLst>
          </p:cNvPr>
          <p:cNvSpPr txBox="1"/>
          <p:nvPr/>
        </p:nvSpPr>
        <p:spPr>
          <a:xfrm>
            <a:off x="3866031" y="690905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Trigger collect area</a:t>
            </a:r>
          </a:p>
        </p:txBody>
      </p:sp>
      <p:pic>
        <p:nvPicPr>
          <p:cNvPr id="9" name="Picture 9" descr="Text&#10;&#10;Description automatically generated">
            <a:extLst>
              <a:ext uri="{FF2B5EF4-FFF2-40B4-BE49-F238E27FC236}">
                <a16:creationId xmlns:a16="http://schemas.microsoft.com/office/drawing/2014/main" id="{F4D856A7-42EE-40FE-A324-F954E6B2395D}"/>
              </a:ext>
            </a:extLst>
          </p:cNvPr>
          <p:cNvPicPr>
            <a:picLocks noChangeAspect="1"/>
          </p:cNvPicPr>
          <p:nvPr/>
        </p:nvPicPr>
        <p:blipFill>
          <a:blip r:embed="rId3"/>
          <a:stretch>
            <a:fillRect/>
          </a:stretch>
        </p:blipFill>
        <p:spPr>
          <a:xfrm>
            <a:off x="187128" y="8296853"/>
            <a:ext cx="6561337" cy="1403036"/>
          </a:xfrm>
          <a:prstGeom prst="rect">
            <a:avLst/>
          </a:prstGeom>
        </p:spPr>
      </p:pic>
      <p:sp>
        <p:nvSpPr>
          <p:cNvPr id="10" name="TextBox 9">
            <a:extLst>
              <a:ext uri="{FF2B5EF4-FFF2-40B4-BE49-F238E27FC236}">
                <a16:creationId xmlns:a16="http://schemas.microsoft.com/office/drawing/2014/main" id="{BC9C8D21-B0A2-4D15-BF7C-70208371E0ED}"/>
              </a:ext>
            </a:extLst>
          </p:cNvPr>
          <p:cNvSpPr txBox="1"/>
          <p:nvPr/>
        </p:nvSpPr>
        <p:spPr>
          <a:xfrm>
            <a:off x="1005833" y="7929332"/>
            <a:ext cx="51003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How the item can move towards the player:</a:t>
            </a:r>
          </a:p>
        </p:txBody>
      </p:sp>
      <p:sp>
        <p:nvSpPr>
          <p:cNvPr id="3" name="Slide Number Placeholder 2">
            <a:extLst>
              <a:ext uri="{FF2B5EF4-FFF2-40B4-BE49-F238E27FC236}">
                <a16:creationId xmlns:a16="http://schemas.microsoft.com/office/drawing/2014/main" id="{7302CD73-3BFB-4283-9937-B005DA5053B9}"/>
              </a:ext>
            </a:extLst>
          </p:cNvPr>
          <p:cNvSpPr>
            <a:spLocks noGrp="1"/>
          </p:cNvSpPr>
          <p:nvPr>
            <p:ph type="sldNum" sz="quarter" idx="12"/>
          </p:nvPr>
        </p:nvSpPr>
        <p:spPr/>
        <p:txBody>
          <a:bodyPr/>
          <a:lstStyle/>
          <a:p>
            <a:fld id="{6D22F896-40B5-4ADD-8801-0D06FADFA095}" type="slidenum">
              <a:rPr lang="en-US" dirty="0"/>
              <a:t>36</a:t>
            </a:fld>
            <a:endParaRPr lang="en-US"/>
          </a:p>
        </p:txBody>
      </p:sp>
    </p:spTree>
    <p:extLst>
      <p:ext uri="{BB962C8B-B14F-4D97-AF65-F5344CB8AC3E}">
        <p14:creationId xmlns:p14="http://schemas.microsoft.com/office/powerpoint/2010/main" val="40996523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0A3F5-D747-4DF4-9BDE-A5C237262574}"/>
              </a:ext>
            </a:extLst>
          </p:cNvPr>
          <p:cNvSpPr>
            <a:spLocks noGrp="1"/>
          </p:cNvSpPr>
          <p:nvPr>
            <p:ph type="title"/>
          </p:nvPr>
        </p:nvSpPr>
        <p:spPr/>
        <p:txBody>
          <a:bodyPr/>
          <a:lstStyle/>
          <a:p>
            <a:r>
              <a:rPr lang="en-US">
                <a:ea typeface="+mj-lt"/>
                <a:cs typeface="+mj-lt"/>
              </a:rPr>
              <a:t>Objects</a:t>
            </a:r>
            <a:r>
              <a:rPr lang="en-US">
                <a:cs typeface="Arial"/>
              </a:rPr>
              <a:t> – Decorative Objects</a:t>
            </a:r>
            <a:endParaRPr lang="en-US"/>
          </a:p>
        </p:txBody>
      </p:sp>
      <p:pic>
        <p:nvPicPr>
          <p:cNvPr id="4" name="Picture 4" descr="Graphical user interface&#10;&#10;Description automatically generated">
            <a:extLst>
              <a:ext uri="{FF2B5EF4-FFF2-40B4-BE49-F238E27FC236}">
                <a16:creationId xmlns:a16="http://schemas.microsoft.com/office/drawing/2014/main" id="{B7D6E136-6E17-4190-B3DF-EF7B50446FA3}"/>
              </a:ext>
            </a:extLst>
          </p:cNvPr>
          <p:cNvPicPr>
            <a:picLocks noGrp="1" noChangeAspect="1"/>
          </p:cNvPicPr>
          <p:nvPr>
            <p:ph idx="1"/>
          </p:nvPr>
        </p:nvPicPr>
        <p:blipFill>
          <a:blip r:embed="rId2"/>
          <a:stretch>
            <a:fillRect/>
          </a:stretch>
        </p:blipFill>
        <p:spPr>
          <a:xfrm>
            <a:off x="1169382" y="2194507"/>
            <a:ext cx="4773814" cy="7360011"/>
          </a:xfrm>
        </p:spPr>
      </p:pic>
      <p:sp>
        <p:nvSpPr>
          <p:cNvPr id="3" name="Slide Number Placeholder 2">
            <a:extLst>
              <a:ext uri="{FF2B5EF4-FFF2-40B4-BE49-F238E27FC236}">
                <a16:creationId xmlns:a16="http://schemas.microsoft.com/office/drawing/2014/main" id="{E067790B-7F4C-45AE-9B0A-ADBC1ADCD361}"/>
              </a:ext>
            </a:extLst>
          </p:cNvPr>
          <p:cNvSpPr>
            <a:spLocks noGrp="1"/>
          </p:cNvSpPr>
          <p:nvPr>
            <p:ph type="sldNum" sz="quarter" idx="12"/>
          </p:nvPr>
        </p:nvSpPr>
        <p:spPr/>
        <p:txBody>
          <a:bodyPr/>
          <a:lstStyle/>
          <a:p>
            <a:fld id="{6D22F896-40B5-4ADD-8801-0D06FADFA095}" type="slidenum">
              <a:rPr lang="en-US" dirty="0"/>
              <a:t>37</a:t>
            </a:fld>
            <a:endParaRPr lang="en-US"/>
          </a:p>
        </p:txBody>
      </p:sp>
    </p:spTree>
    <p:extLst>
      <p:ext uri="{BB962C8B-B14F-4D97-AF65-F5344CB8AC3E}">
        <p14:creationId xmlns:p14="http://schemas.microsoft.com/office/powerpoint/2010/main" val="17358469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0A3F5-D747-4DF4-9BDE-A5C237262574}"/>
              </a:ext>
            </a:extLst>
          </p:cNvPr>
          <p:cNvSpPr>
            <a:spLocks noGrp="1"/>
          </p:cNvSpPr>
          <p:nvPr>
            <p:ph type="title"/>
          </p:nvPr>
        </p:nvSpPr>
        <p:spPr/>
        <p:txBody>
          <a:bodyPr/>
          <a:lstStyle/>
          <a:p>
            <a:r>
              <a:rPr lang="en-US">
                <a:ea typeface="+mj-lt"/>
                <a:cs typeface="+mj-lt"/>
              </a:rPr>
              <a:t>Objects</a:t>
            </a:r>
            <a:r>
              <a:rPr lang="en-US">
                <a:cs typeface="Arial"/>
              </a:rPr>
              <a:t> – Decorative Objects</a:t>
            </a:r>
            <a:endParaRPr lang="en-US"/>
          </a:p>
        </p:txBody>
      </p:sp>
      <p:sp>
        <p:nvSpPr>
          <p:cNvPr id="5" name="Content Placeholder 4">
            <a:extLst>
              <a:ext uri="{FF2B5EF4-FFF2-40B4-BE49-F238E27FC236}">
                <a16:creationId xmlns:a16="http://schemas.microsoft.com/office/drawing/2014/main" id="{E09AC182-A8F6-4F1C-986E-F65634880B67}"/>
              </a:ext>
            </a:extLst>
          </p:cNvPr>
          <p:cNvSpPr>
            <a:spLocks noGrp="1"/>
          </p:cNvSpPr>
          <p:nvPr>
            <p:ph idx="1"/>
          </p:nvPr>
        </p:nvSpPr>
        <p:spPr>
          <a:xfrm>
            <a:off x="1532832" y="2224323"/>
            <a:ext cx="4284819" cy="2313582"/>
          </a:xfrm>
        </p:spPr>
        <p:txBody>
          <a:bodyPr>
            <a:normAutofit fontScale="92500" lnSpcReduction="10000"/>
          </a:bodyPr>
          <a:lstStyle/>
          <a:p>
            <a:pPr marL="0" indent="0">
              <a:buNone/>
            </a:pPr>
            <a:r>
              <a:rPr lang="en-US" dirty="0">
                <a:cs typeface="Arial"/>
              </a:rPr>
              <a:t>Since most of these objects are just for decoration, it’s fine to just give them collision shapes as necessary so that the player can't go through them.</a:t>
            </a:r>
          </a:p>
          <a:p>
            <a:pPr marL="0" indent="0">
              <a:buNone/>
            </a:pPr>
            <a:r>
              <a:rPr lang="en-US" dirty="0">
                <a:cs typeface="Arial"/>
              </a:rPr>
              <a:t>However, some might have extra functionalities such as doors and safes containing money that can be robbed.</a:t>
            </a:r>
          </a:p>
        </p:txBody>
      </p:sp>
      <p:pic>
        <p:nvPicPr>
          <p:cNvPr id="3" name="Picture 3" descr="Chart, treemap chart&#10;&#10;Description automatically generated">
            <a:extLst>
              <a:ext uri="{FF2B5EF4-FFF2-40B4-BE49-F238E27FC236}">
                <a16:creationId xmlns:a16="http://schemas.microsoft.com/office/drawing/2014/main" id="{1ED9BD3B-97E6-4709-9764-8998948C38DF}"/>
              </a:ext>
            </a:extLst>
          </p:cNvPr>
          <p:cNvPicPr>
            <a:picLocks noChangeAspect="1"/>
          </p:cNvPicPr>
          <p:nvPr/>
        </p:nvPicPr>
        <p:blipFill>
          <a:blip r:embed="rId2"/>
          <a:stretch>
            <a:fillRect/>
          </a:stretch>
        </p:blipFill>
        <p:spPr>
          <a:xfrm>
            <a:off x="2058697" y="5174859"/>
            <a:ext cx="2744930" cy="2608604"/>
          </a:xfrm>
          <a:prstGeom prst="rect">
            <a:avLst/>
          </a:prstGeom>
        </p:spPr>
      </p:pic>
      <p:cxnSp>
        <p:nvCxnSpPr>
          <p:cNvPr id="4" name="Straight Arrow Connector 3">
            <a:extLst>
              <a:ext uri="{FF2B5EF4-FFF2-40B4-BE49-F238E27FC236}">
                <a16:creationId xmlns:a16="http://schemas.microsoft.com/office/drawing/2014/main" id="{CA4724B3-FB2B-4B09-AC2E-D025259795B5}"/>
              </a:ext>
            </a:extLst>
          </p:cNvPr>
          <p:cNvCxnSpPr/>
          <p:nvPr/>
        </p:nvCxnSpPr>
        <p:spPr>
          <a:xfrm flipV="1">
            <a:off x="2343426" y="6882007"/>
            <a:ext cx="670810" cy="171141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37C9B3E-0C11-404C-8CE1-2228D67C8EB1}"/>
              </a:ext>
            </a:extLst>
          </p:cNvPr>
          <p:cNvSpPr txBox="1"/>
          <p:nvPr/>
        </p:nvSpPr>
        <p:spPr>
          <a:xfrm>
            <a:off x="1467162" y="866620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Collision</a:t>
            </a:r>
          </a:p>
        </p:txBody>
      </p:sp>
      <p:sp>
        <p:nvSpPr>
          <p:cNvPr id="6" name="Slide Number Placeholder 5">
            <a:extLst>
              <a:ext uri="{FF2B5EF4-FFF2-40B4-BE49-F238E27FC236}">
                <a16:creationId xmlns:a16="http://schemas.microsoft.com/office/drawing/2014/main" id="{351A9E74-3D0C-4A5B-9379-2D92C147AB9C}"/>
              </a:ext>
            </a:extLst>
          </p:cNvPr>
          <p:cNvSpPr>
            <a:spLocks noGrp="1"/>
          </p:cNvSpPr>
          <p:nvPr>
            <p:ph type="sldNum" sz="quarter" idx="12"/>
          </p:nvPr>
        </p:nvSpPr>
        <p:spPr/>
        <p:txBody>
          <a:bodyPr/>
          <a:lstStyle/>
          <a:p>
            <a:fld id="{6D22F896-40B5-4ADD-8801-0D06FADFA095}" type="slidenum">
              <a:rPr lang="en-US" dirty="0"/>
              <a:t>38</a:t>
            </a:fld>
            <a:endParaRPr lang="en-US"/>
          </a:p>
        </p:txBody>
      </p:sp>
    </p:spTree>
    <p:extLst>
      <p:ext uri="{BB962C8B-B14F-4D97-AF65-F5344CB8AC3E}">
        <p14:creationId xmlns:p14="http://schemas.microsoft.com/office/powerpoint/2010/main" val="25932615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0A3F5-D747-4DF4-9BDE-A5C237262574}"/>
              </a:ext>
            </a:extLst>
          </p:cNvPr>
          <p:cNvSpPr>
            <a:spLocks noGrp="1"/>
          </p:cNvSpPr>
          <p:nvPr>
            <p:ph type="title"/>
          </p:nvPr>
        </p:nvSpPr>
        <p:spPr/>
        <p:txBody>
          <a:bodyPr/>
          <a:lstStyle/>
          <a:p>
            <a:r>
              <a:rPr lang="en-US">
                <a:ea typeface="+mj-lt"/>
                <a:cs typeface="+mj-lt"/>
              </a:rPr>
              <a:t>Objects</a:t>
            </a:r>
            <a:r>
              <a:rPr lang="en-US">
                <a:cs typeface="Arial"/>
              </a:rPr>
              <a:t> – Security Cameras</a:t>
            </a:r>
            <a:endParaRPr lang="en-US"/>
          </a:p>
        </p:txBody>
      </p:sp>
      <p:pic>
        <p:nvPicPr>
          <p:cNvPr id="7" name="Picture 7" descr="A picture containing traffic light, way, bunch, highway&#10;&#10;Description automatically generated">
            <a:extLst>
              <a:ext uri="{FF2B5EF4-FFF2-40B4-BE49-F238E27FC236}">
                <a16:creationId xmlns:a16="http://schemas.microsoft.com/office/drawing/2014/main" id="{70798C77-5310-4606-BC89-2723309A847A}"/>
              </a:ext>
            </a:extLst>
          </p:cNvPr>
          <p:cNvPicPr>
            <a:picLocks noGrp="1" noChangeAspect="1"/>
          </p:cNvPicPr>
          <p:nvPr>
            <p:ph idx="1"/>
          </p:nvPr>
        </p:nvPicPr>
        <p:blipFill>
          <a:blip r:embed="rId2"/>
          <a:stretch>
            <a:fillRect/>
          </a:stretch>
        </p:blipFill>
        <p:spPr>
          <a:xfrm>
            <a:off x="1038191" y="3263682"/>
            <a:ext cx="5381756" cy="5378365"/>
          </a:xfrm>
        </p:spPr>
      </p:pic>
      <p:sp>
        <p:nvSpPr>
          <p:cNvPr id="3" name="Slide Number Placeholder 2">
            <a:extLst>
              <a:ext uri="{FF2B5EF4-FFF2-40B4-BE49-F238E27FC236}">
                <a16:creationId xmlns:a16="http://schemas.microsoft.com/office/drawing/2014/main" id="{87C326E1-1AA4-4C3E-9DDA-4499E68F0370}"/>
              </a:ext>
            </a:extLst>
          </p:cNvPr>
          <p:cNvSpPr>
            <a:spLocks noGrp="1"/>
          </p:cNvSpPr>
          <p:nvPr>
            <p:ph type="sldNum" sz="quarter" idx="12"/>
          </p:nvPr>
        </p:nvSpPr>
        <p:spPr/>
        <p:txBody>
          <a:bodyPr/>
          <a:lstStyle/>
          <a:p>
            <a:fld id="{6D22F896-40B5-4ADD-8801-0D06FADFA095}" type="slidenum">
              <a:rPr lang="en-US" dirty="0"/>
              <a:t>39</a:t>
            </a:fld>
            <a:endParaRPr lang="en-US"/>
          </a:p>
        </p:txBody>
      </p:sp>
    </p:spTree>
    <p:extLst>
      <p:ext uri="{BB962C8B-B14F-4D97-AF65-F5344CB8AC3E}">
        <p14:creationId xmlns:p14="http://schemas.microsoft.com/office/powerpoint/2010/main" val="1145900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3D02AEE-30DC-4942-A9CA-7A14F8B8E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38" y="0"/>
            <a:ext cx="5571150" cy="99020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p>
        </p:txBody>
      </p:sp>
      <p:pic>
        <p:nvPicPr>
          <p:cNvPr id="11" name="Picture 10">
            <a:extLst>
              <a:ext uri="{FF2B5EF4-FFF2-40B4-BE49-F238E27FC236}">
                <a16:creationId xmlns:a16="http://schemas.microsoft.com/office/drawing/2014/main" id="{FD5823F2-909F-442D-BD72-0681CCC140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937156" y="3040847"/>
            <a:ext cx="4277906" cy="6865153"/>
          </a:xfrm>
          <a:prstGeom prst="rect">
            <a:avLst/>
          </a:prstGeom>
        </p:spPr>
      </p:pic>
      <p:pic>
        <p:nvPicPr>
          <p:cNvPr id="13" name="Picture 12">
            <a:extLst>
              <a:ext uri="{FF2B5EF4-FFF2-40B4-BE49-F238E27FC236}">
                <a16:creationId xmlns:a16="http://schemas.microsoft.com/office/drawing/2014/main" id="{4231EAF6-FA22-4615-A4D3-D171F7E17A5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642938" y="0"/>
            <a:ext cx="5571150" cy="9906000"/>
          </a:xfrm>
          <a:prstGeom prst="rect">
            <a:avLst/>
          </a:prstGeom>
        </p:spPr>
      </p:pic>
      <p:sp>
        <p:nvSpPr>
          <p:cNvPr id="15" name="Rectangle 14">
            <a:extLst>
              <a:ext uri="{FF2B5EF4-FFF2-40B4-BE49-F238E27FC236}">
                <a16:creationId xmlns:a16="http://schemas.microsoft.com/office/drawing/2014/main" id="{F2699857-2714-4E6A-8E11-6BEB9DF7F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38" y="0"/>
            <a:ext cx="440657" cy="990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p>
        </p:txBody>
      </p:sp>
      <p:sp>
        <p:nvSpPr>
          <p:cNvPr id="17" name="Rectangle 16">
            <a:extLst>
              <a:ext uri="{FF2B5EF4-FFF2-40B4-BE49-F238E27FC236}">
                <a16:creationId xmlns:a16="http://schemas.microsoft.com/office/drawing/2014/main" id="{346078E7-FDC0-448B-97DE-4EDA7702EE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2621" y="0"/>
            <a:ext cx="20895" cy="990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p>
        </p:txBody>
      </p:sp>
      <p:sp>
        <p:nvSpPr>
          <p:cNvPr id="19" name="Rectangle 18">
            <a:extLst>
              <a:ext uri="{FF2B5EF4-FFF2-40B4-BE49-F238E27FC236}">
                <a16:creationId xmlns:a16="http://schemas.microsoft.com/office/drawing/2014/main" id="{7266E038-37B1-43CF-AFE0-B21E9F572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412" y="0"/>
            <a:ext cx="4743070" cy="9906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p>
        </p:txBody>
      </p:sp>
      <p:sp>
        <p:nvSpPr>
          <p:cNvPr id="2" name="Title 1">
            <a:extLst>
              <a:ext uri="{FF2B5EF4-FFF2-40B4-BE49-F238E27FC236}">
                <a16:creationId xmlns:a16="http://schemas.microsoft.com/office/drawing/2014/main" id="{2D6BA55B-FC14-43DA-A2FF-9CAB47387BFC}"/>
              </a:ext>
            </a:extLst>
          </p:cNvPr>
          <p:cNvSpPr>
            <a:spLocks noGrp="1"/>
          </p:cNvSpPr>
          <p:nvPr>
            <p:ph type="title"/>
          </p:nvPr>
        </p:nvSpPr>
        <p:spPr>
          <a:xfrm>
            <a:off x="1540749" y="1167192"/>
            <a:ext cx="1517061" cy="1555997"/>
          </a:xfrm>
        </p:spPr>
        <p:txBody>
          <a:bodyPr>
            <a:normAutofit/>
          </a:bodyPr>
          <a:lstStyle/>
          <a:p>
            <a:pPr algn="l"/>
            <a:r>
              <a:rPr lang="en-US" sz="1788">
                <a:cs typeface="Arial"/>
              </a:rPr>
              <a:t>Story </a:t>
            </a:r>
            <a:r>
              <a:rPr lang="en-US" sz="1788" err="1">
                <a:cs typeface="Arial"/>
              </a:rPr>
              <a:t>Summarised</a:t>
            </a:r>
            <a:endParaRPr lang="en-US" sz="1788" err="1"/>
          </a:p>
        </p:txBody>
      </p:sp>
      <p:sp>
        <p:nvSpPr>
          <p:cNvPr id="3" name="Content Placeholder 2">
            <a:extLst>
              <a:ext uri="{FF2B5EF4-FFF2-40B4-BE49-F238E27FC236}">
                <a16:creationId xmlns:a16="http://schemas.microsoft.com/office/drawing/2014/main" id="{87433423-9149-4DAB-967E-622CB8D6A5B8}"/>
              </a:ext>
            </a:extLst>
          </p:cNvPr>
          <p:cNvSpPr>
            <a:spLocks noGrp="1"/>
          </p:cNvSpPr>
          <p:nvPr>
            <p:ph idx="1"/>
          </p:nvPr>
        </p:nvSpPr>
        <p:spPr>
          <a:xfrm>
            <a:off x="1208756" y="2964167"/>
            <a:ext cx="2127212" cy="5774641"/>
          </a:xfrm>
        </p:spPr>
        <p:txBody>
          <a:bodyPr>
            <a:normAutofit lnSpcReduction="10000"/>
          </a:bodyPr>
          <a:lstStyle/>
          <a:p>
            <a:pPr marL="0" indent="0">
              <a:lnSpc>
                <a:spcPct val="110000"/>
              </a:lnSpc>
              <a:buNone/>
            </a:pPr>
            <a:r>
              <a:rPr lang="en-US" sz="1400">
                <a:ea typeface="+mn-lt"/>
                <a:cs typeface="+mn-lt"/>
              </a:rPr>
              <a:t>A.D.D. is set in the modern American era, where money rules and you, “The Player”, live your life desperately trying to gather it.</a:t>
            </a:r>
            <a:endParaRPr lang="en-US"/>
          </a:p>
          <a:p>
            <a:pPr marL="0" indent="0">
              <a:lnSpc>
                <a:spcPct val="110000"/>
              </a:lnSpc>
              <a:buNone/>
            </a:pPr>
            <a:r>
              <a:rPr lang="en-US" sz="1400">
                <a:ea typeface="+mn-lt"/>
                <a:cs typeface="+mn-lt"/>
              </a:rPr>
              <a:t>After some poor choices and even worse gambles, you find yourself in debt to the infamous Starman (our main antagonist), America’s most renowned mob boss. Left with a limited time frame, “The Player” has no choice but to resort to a life of crime and life-threatening activities.</a:t>
            </a:r>
            <a:endParaRPr lang="en-US"/>
          </a:p>
          <a:p>
            <a:pPr marL="0" indent="0">
              <a:lnSpc>
                <a:spcPct val="110000"/>
              </a:lnSpc>
              <a:buNone/>
            </a:pPr>
            <a:r>
              <a:rPr lang="en-US" sz="1400">
                <a:ea typeface="+mn-lt"/>
                <a:cs typeface="+mn-lt"/>
              </a:rPr>
              <a:t>Every day, “The Player” will perform actions that puts his life and freedom in danger for the ability to pay the money owed back.</a:t>
            </a:r>
            <a:endParaRPr lang="en-US" sz="1400">
              <a:cs typeface="Arial" panose="020B0604020202020204"/>
            </a:endParaRPr>
          </a:p>
        </p:txBody>
      </p:sp>
      <p:pic>
        <p:nvPicPr>
          <p:cNvPr id="4" name="Picture 4">
            <a:extLst>
              <a:ext uri="{FF2B5EF4-FFF2-40B4-BE49-F238E27FC236}">
                <a16:creationId xmlns:a16="http://schemas.microsoft.com/office/drawing/2014/main" id="{81FED947-D574-47F8-9C61-6C7434AA070C}"/>
              </a:ext>
            </a:extLst>
          </p:cNvPr>
          <p:cNvPicPr>
            <a:picLocks noChangeAspect="1"/>
          </p:cNvPicPr>
          <p:nvPr/>
        </p:nvPicPr>
        <p:blipFill rotWithShape="1">
          <a:blip r:embed="rId5"/>
          <a:srcRect l="10287" r="74037" b="1"/>
          <a:stretch/>
        </p:blipFill>
        <p:spPr>
          <a:xfrm>
            <a:off x="3429248" y="327"/>
            <a:ext cx="2416954" cy="9906000"/>
          </a:xfrm>
          <a:prstGeom prst="rect">
            <a:avLst/>
          </a:prstGeom>
          <a:ln w="12700">
            <a:solidFill>
              <a:schemeClr val="tx1"/>
            </a:solidFill>
          </a:ln>
        </p:spPr>
      </p:pic>
      <p:sp>
        <p:nvSpPr>
          <p:cNvPr id="21" name="Rectangle 20">
            <a:extLst>
              <a:ext uri="{FF2B5EF4-FFF2-40B4-BE49-F238E27FC236}">
                <a16:creationId xmlns:a16="http://schemas.microsoft.com/office/drawing/2014/main" id="{31E37FC9-ED36-42CE-9877-9EAB50FA8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45135" y="0"/>
            <a:ext cx="12538" cy="990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p>
        </p:txBody>
      </p:sp>
      <p:sp>
        <p:nvSpPr>
          <p:cNvPr id="5" name="Slide Number Placeholder 4">
            <a:extLst>
              <a:ext uri="{FF2B5EF4-FFF2-40B4-BE49-F238E27FC236}">
                <a16:creationId xmlns:a16="http://schemas.microsoft.com/office/drawing/2014/main" id="{BD9B613A-FAFA-4FD9-AB24-003DBA150997}"/>
              </a:ext>
            </a:extLst>
          </p:cNvPr>
          <p:cNvSpPr>
            <a:spLocks noGrp="1"/>
          </p:cNvSpPr>
          <p:nvPr>
            <p:ph type="sldNum" sz="quarter" idx="12"/>
          </p:nvPr>
        </p:nvSpPr>
        <p:spPr/>
        <p:txBody>
          <a:bodyPr/>
          <a:lstStyle/>
          <a:p>
            <a:fld id="{6D22F896-40B5-4ADD-8801-0D06FADFA095}" type="slidenum">
              <a:rPr lang="en-US" dirty="0"/>
              <a:t>4</a:t>
            </a:fld>
            <a:endParaRPr lang="en-US"/>
          </a:p>
        </p:txBody>
      </p:sp>
    </p:spTree>
    <p:extLst>
      <p:ext uri="{BB962C8B-B14F-4D97-AF65-F5344CB8AC3E}">
        <p14:creationId xmlns:p14="http://schemas.microsoft.com/office/powerpoint/2010/main" val="3803226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0A3F5-D747-4DF4-9BDE-A5C237262574}"/>
              </a:ext>
            </a:extLst>
          </p:cNvPr>
          <p:cNvSpPr>
            <a:spLocks noGrp="1"/>
          </p:cNvSpPr>
          <p:nvPr>
            <p:ph type="title"/>
          </p:nvPr>
        </p:nvSpPr>
        <p:spPr/>
        <p:txBody>
          <a:bodyPr/>
          <a:lstStyle/>
          <a:p>
            <a:r>
              <a:rPr lang="en-US">
                <a:ea typeface="+mj-lt"/>
                <a:cs typeface="+mj-lt"/>
              </a:rPr>
              <a:t>Objects</a:t>
            </a:r>
            <a:r>
              <a:rPr lang="en-US">
                <a:cs typeface="Arial"/>
              </a:rPr>
              <a:t> – Security Cameras</a:t>
            </a:r>
            <a:endParaRPr lang="en-US"/>
          </a:p>
        </p:txBody>
      </p:sp>
      <p:sp>
        <p:nvSpPr>
          <p:cNvPr id="8" name="Content Placeholder 7">
            <a:extLst>
              <a:ext uri="{FF2B5EF4-FFF2-40B4-BE49-F238E27FC236}">
                <a16:creationId xmlns:a16="http://schemas.microsoft.com/office/drawing/2014/main" id="{D45BF44E-8BFC-4C4E-BC5B-EAC0C63130D2}"/>
              </a:ext>
            </a:extLst>
          </p:cNvPr>
          <p:cNvSpPr>
            <a:spLocks noGrp="1"/>
          </p:cNvSpPr>
          <p:nvPr>
            <p:ph idx="1"/>
          </p:nvPr>
        </p:nvSpPr>
        <p:spPr>
          <a:xfrm>
            <a:off x="1529717" y="1996306"/>
            <a:ext cx="4284819" cy="1733851"/>
          </a:xfrm>
        </p:spPr>
        <p:txBody>
          <a:bodyPr>
            <a:normAutofit fontScale="77500" lnSpcReduction="20000"/>
          </a:bodyPr>
          <a:lstStyle/>
          <a:p>
            <a:pPr marL="257810" indent="-257810"/>
            <a:r>
              <a:rPr lang="en-US">
                <a:cs typeface="Arial"/>
              </a:rPr>
              <a:t>Like NPCs, cameras also have health and will be destroyed once its HP reaches 0.</a:t>
            </a:r>
          </a:p>
          <a:p>
            <a:pPr marL="257810" indent="-257810"/>
            <a:r>
              <a:rPr lang="en-US">
                <a:cs typeface="Arial"/>
              </a:rPr>
              <a:t>The laser coming out of the camera should be blocked by bodies such as walls.</a:t>
            </a:r>
          </a:p>
          <a:p>
            <a:pPr marL="257810" indent="-257810"/>
            <a:r>
              <a:rPr lang="en-US">
                <a:cs typeface="Arial"/>
              </a:rPr>
              <a:t>If the player is detected while committing crimes, start spawning cops.</a:t>
            </a:r>
            <a:endParaRPr lang="en-US" dirty="0">
              <a:cs typeface="Arial"/>
            </a:endParaRPr>
          </a:p>
        </p:txBody>
      </p:sp>
      <p:pic>
        <p:nvPicPr>
          <p:cNvPr id="9" name="Picture 9" descr="A picture containing shape&#10;&#10;Description automatically generated">
            <a:extLst>
              <a:ext uri="{FF2B5EF4-FFF2-40B4-BE49-F238E27FC236}">
                <a16:creationId xmlns:a16="http://schemas.microsoft.com/office/drawing/2014/main" id="{15ECF816-6DAF-4C3A-9AA6-EA7D7552D5B5}"/>
              </a:ext>
            </a:extLst>
          </p:cNvPr>
          <p:cNvPicPr>
            <a:picLocks noChangeAspect="1"/>
          </p:cNvPicPr>
          <p:nvPr/>
        </p:nvPicPr>
        <p:blipFill>
          <a:blip r:embed="rId2"/>
          <a:stretch>
            <a:fillRect/>
          </a:stretch>
        </p:blipFill>
        <p:spPr>
          <a:xfrm>
            <a:off x="1557345" y="4002555"/>
            <a:ext cx="4229445" cy="4581447"/>
          </a:xfrm>
          <a:prstGeom prst="rect">
            <a:avLst/>
          </a:prstGeom>
        </p:spPr>
      </p:pic>
      <p:cxnSp>
        <p:nvCxnSpPr>
          <p:cNvPr id="11" name="Straight Arrow Connector 10">
            <a:extLst>
              <a:ext uri="{FF2B5EF4-FFF2-40B4-BE49-F238E27FC236}">
                <a16:creationId xmlns:a16="http://schemas.microsoft.com/office/drawing/2014/main" id="{1589BB30-5C3F-4F7C-97F5-1EF9E3CF1A80}"/>
              </a:ext>
            </a:extLst>
          </p:cNvPr>
          <p:cNvCxnSpPr/>
          <p:nvPr/>
        </p:nvCxnSpPr>
        <p:spPr>
          <a:xfrm flipV="1">
            <a:off x="3976724" y="4488986"/>
            <a:ext cx="893533" cy="4870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475889C-9046-4D6D-A437-5218A54CD64D}"/>
              </a:ext>
            </a:extLst>
          </p:cNvPr>
          <p:cNvSpPr txBox="1"/>
          <p:nvPr/>
        </p:nvSpPr>
        <p:spPr>
          <a:xfrm>
            <a:off x="2400764" y="501193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Body and hurtbox</a:t>
            </a:r>
            <a:endParaRPr lang="en-US" dirty="0">
              <a:cs typeface="Arial"/>
            </a:endParaRPr>
          </a:p>
        </p:txBody>
      </p:sp>
      <p:cxnSp>
        <p:nvCxnSpPr>
          <p:cNvPr id="13" name="Straight Arrow Connector 12">
            <a:extLst>
              <a:ext uri="{FF2B5EF4-FFF2-40B4-BE49-F238E27FC236}">
                <a16:creationId xmlns:a16="http://schemas.microsoft.com/office/drawing/2014/main" id="{D8C554B7-0700-431D-ACB9-2C8DC428F76D}"/>
              </a:ext>
            </a:extLst>
          </p:cNvPr>
          <p:cNvCxnSpPr>
            <a:cxnSpLocks/>
          </p:cNvCxnSpPr>
          <p:nvPr/>
        </p:nvCxnSpPr>
        <p:spPr>
          <a:xfrm flipH="1" flipV="1">
            <a:off x="3485380" y="6946936"/>
            <a:ext cx="600563" cy="17763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F4271DE-A5A0-476D-88D1-D7E09C47FD73}"/>
              </a:ext>
            </a:extLst>
          </p:cNvPr>
          <p:cNvSpPr txBox="1"/>
          <p:nvPr/>
        </p:nvSpPr>
        <p:spPr>
          <a:xfrm>
            <a:off x="3049050" y="877769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Ray that detects player</a:t>
            </a:r>
            <a:endParaRPr lang="en-US"/>
          </a:p>
        </p:txBody>
      </p:sp>
      <p:sp>
        <p:nvSpPr>
          <p:cNvPr id="3" name="Slide Number Placeholder 2">
            <a:extLst>
              <a:ext uri="{FF2B5EF4-FFF2-40B4-BE49-F238E27FC236}">
                <a16:creationId xmlns:a16="http://schemas.microsoft.com/office/drawing/2014/main" id="{52DAF6AD-598C-4E46-93A7-66E3D65666AD}"/>
              </a:ext>
            </a:extLst>
          </p:cNvPr>
          <p:cNvSpPr>
            <a:spLocks noGrp="1"/>
          </p:cNvSpPr>
          <p:nvPr>
            <p:ph type="sldNum" sz="quarter" idx="12"/>
          </p:nvPr>
        </p:nvSpPr>
        <p:spPr/>
        <p:txBody>
          <a:bodyPr/>
          <a:lstStyle/>
          <a:p>
            <a:fld id="{6D22F896-40B5-4ADD-8801-0D06FADFA095}" type="slidenum">
              <a:rPr lang="en-US" dirty="0"/>
              <a:t>40</a:t>
            </a:fld>
            <a:endParaRPr lang="en-US"/>
          </a:p>
        </p:txBody>
      </p:sp>
    </p:spTree>
    <p:extLst>
      <p:ext uri="{BB962C8B-B14F-4D97-AF65-F5344CB8AC3E}">
        <p14:creationId xmlns:p14="http://schemas.microsoft.com/office/powerpoint/2010/main" val="2078825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C88D6-FB73-4913-8948-C0ED619622E8}"/>
              </a:ext>
            </a:extLst>
          </p:cNvPr>
          <p:cNvSpPr>
            <a:spLocks noGrp="1"/>
          </p:cNvSpPr>
          <p:nvPr>
            <p:ph type="title"/>
          </p:nvPr>
        </p:nvSpPr>
        <p:spPr/>
        <p:txBody>
          <a:bodyPr/>
          <a:lstStyle/>
          <a:p>
            <a:r>
              <a:rPr lang="en-US" dirty="0">
                <a:cs typeface="Arial"/>
              </a:rPr>
              <a:t>Game Elements - Game Economy and Statistics</a:t>
            </a:r>
            <a:endParaRPr lang="en-US" dirty="0"/>
          </a:p>
        </p:txBody>
      </p:sp>
      <p:sp>
        <p:nvSpPr>
          <p:cNvPr id="3" name="Content Placeholder 2">
            <a:extLst>
              <a:ext uri="{FF2B5EF4-FFF2-40B4-BE49-F238E27FC236}">
                <a16:creationId xmlns:a16="http://schemas.microsoft.com/office/drawing/2014/main" id="{E3E36469-D42B-4B56-BB4E-8CE020A7278E}"/>
              </a:ext>
            </a:extLst>
          </p:cNvPr>
          <p:cNvSpPr>
            <a:spLocks noGrp="1"/>
          </p:cNvSpPr>
          <p:nvPr>
            <p:ph idx="1"/>
          </p:nvPr>
        </p:nvSpPr>
        <p:spPr/>
        <p:txBody>
          <a:bodyPr/>
          <a:lstStyle/>
          <a:p>
            <a:pPr marL="257810" indent="-257810"/>
            <a:r>
              <a:rPr lang="en-US" dirty="0">
                <a:cs typeface="Arial"/>
                <a:hlinkClick r:id="rId2"/>
              </a:rPr>
              <a:t>This link</a:t>
            </a:r>
            <a:r>
              <a:rPr lang="en-US" dirty="0">
                <a:cs typeface="Arial"/>
              </a:rPr>
              <a:t> will send you to our </a:t>
            </a:r>
            <a:r>
              <a:rPr lang="en-US" dirty="0" err="1">
                <a:cs typeface="Arial"/>
              </a:rPr>
              <a:t>Github</a:t>
            </a:r>
            <a:r>
              <a:rPr lang="en-US" dirty="0">
                <a:cs typeface="Arial"/>
              </a:rPr>
              <a:t> repository, where you will find an Excel sheet documenting stats of levels, characters and items.</a:t>
            </a:r>
          </a:p>
          <a:p>
            <a:pPr marL="257810" indent="-257810"/>
            <a:r>
              <a:rPr lang="en-US" dirty="0">
                <a:cs typeface="Arial"/>
              </a:rPr>
              <a:t>Developers should maintain a good balance to ensure fair and fun gameplay.</a:t>
            </a:r>
          </a:p>
        </p:txBody>
      </p:sp>
      <p:sp>
        <p:nvSpPr>
          <p:cNvPr id="4" name="Slide Number Placeholder 3">
            <a:extLst>
              <a:ext uri="{FF2B5EF4-FFF2-40B4-BE49-F238E27FC236}">
                <a16:creationId xmlns:a16="http://schemas.microsoft.com/office/drawing/2014/main" id="{29FBA4E6-4ECB-43D0-9413-4477239CF652}"/>
              </a:ext>
            </a:extLst>
          </p:cNvPr>
          <p:cNvSpPr>
            <a:spLocks noGrp="1"/>
          </p:cNvSpPr>
          <p:nvPr>
            <p:ph type="sldNum" sz="quarter" idx="12"/>
          </p:nvPr>
        </p:nvSpPr>
        <p:spPr/>
        <p:txBody>
          <a:bodyPr/>
          <a:lstStyle/>
          <a:p>
            <a:fld id="{6D22F896-40B5-4ADD-8801-0D06FADFA095}" type="slidenum">
              <a:rPr lang="en-US" dirty="0"/>
              <a:t>41</a:t>
            </a:fld>
            <a:endParaRPr lang="en-US"/>
          </a:p>
        </p:txBody>
      </p:sp>
    </p:spTree>
    <p:extLst>
      <p:ext uri="{BB962C8B-B14F-4D97-AF65-F5344CB8AC3E}">
        <p14:creationId xmlns:p14="http://schemas.microsoft.com/office/powerpoint/2010/main" val="8246077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CA658-B562-4797-A25D-536DE5B00A51}"/>
              </a:ext>
            </a:extLst>
          </p:cNvPr>
          <p:cNvSpPr>
            <a:spLocks noGrp="1"/>
          </p:cNvSpPr>
          <p:nvPr>
            <p:ph type="title"/>
          </p:nvPr>
        </p:nvSpPr>
        <p:spPr/>
        <p:txBody>
          <a:bodyPr/>
          <a:lstStyle/>
          <a:p>
            <a:r>
              <a:rPr lang="en-US" dirty="0">
                <a:cs typeface="Arial"/>
              </a:rPr>
              <a:t>Game Elements - Audio</a:t>
            </a:r>
            <a:endParaRPr lang="en-US" dirty="0"/>
          </a:p>
        </p:txBody>
      </p:sp>
      <p:sp>
        <p:nvSpPr>
          <p:cNvPr id="3" name="Content Placeholder 2">
            <a:extLst>
              <a:ext uri="{FF2B5EF4-FFF2-40B4-BE49-F238E27FC236}">
                <a16:creationId xmlns:a16="http://schemas.microsoft.com/office/drawing/2014/main" id="{852BB97E-375A-4263-9DD2-DABCE55B33F5}"/>
              </a:ext>
            </a:extLst>
          </p:cNvPr>
          <p:cNvSpPr>
            <a:spLocks noGrp="1"/>
          </p:cNvSpPr>
          <p:nvPr>
            <p:ph idx="1"/>
          </p:nvPr>
        </p:nvSpPr>
        <p:spPr>
          <a:xfrm>
            <a:off x="1594677" y="1741580"/>
            <a:ext cx="4284819" cy="7813490"/>
          </a:xfrm>
        </p:spPr>
        <p:txBody>
          <a:bodyPr>
            <a:normAutofit fontScale="92500" lnSpcReduction="10000"/>
          </a:bodyPr>
          <a:lstStyle/>
          <a:p>
            <a:pPr marL="0" indent="0">
              <a:buNone/>
            </a:pPr>
            <a:r>
              <a:rPr lang="en-US">
                <a:cs typeface="Arial"/>
              </a:rPr>
              <a:t>Sound effects needed:</a:t>
            </a:r>
          </a:p>
          <a:p>
            <a:pPr marL="257810" indent="-257810"/>
            <a:r>
              <a:rPr lang="en-US">
                <a:cs typeface="Arial"/>
              </a:rPr>
              <a:t>Walking, hurt and death sounds for every character.</a:t>
            </a:r>
            <a:endParaRPr lang="en-US" dirty="0">
              <a:cs typeface="Arial"/>
            </a:endParaRPr>
          </a:p>
          <a:p>
            <a:pPr marL="257810" indent="-257810"/>
            <a:r>
              <a:rPr lang="en-US">
                <a:cs typeface="Arial"/>
              </a:rPr>
              <a:t>Rolling sound for the player.</a:t>
            </a:r>
            <a:endParaRPr lang="en-US" dirty="0">
              <a:cs typeface="Arial"/>
            </a:endParaRPr>
          </a:p>
          <a:p>
            <a:pPr marL="257810" indent="-257810"/>
            <a:r>
              <a:rPr lang="en-US">
                <a:cs typeface="Arial"/>
              </a:rPr>
              <a:t>Attacking and breaking sounds for every weapon.</a:t>
            </a:r>
          </a:p>
          <a:p>
            <a:pPr marL="257810" indent="-257810"/>
            <a:r>
              <a:rPr lang="en-US">
                <a:cs typeface="Arial"/>
              </a:rPr>
              <a:t>Whirring sound for the security camera.</a:t>
            </a:r>
            <a:endParaRPr lang="en-US" dirty="0">
              <a:cs typeface="Arial"/>
            </a:endParaRPr>
          </a:p>
          <a:p>
            <a:pPr marL="257810" indent="-257810"/>
            <a:r>
              <a:rPr lang="en-US">
                <a:cs typeface="Arial"/>
              </a:rPr>
              <a:t>Sounds for UI elements such as buttons and selecting items in the loadout screen.</a:t>
            </a:r>
            <a:endParaRPr lang="en-US" dirty="0">
              <a:cs typeface="Arial"/>
            </a:endParaRPr>
          </a:p>
          <a:p>
            <a:pPr marL="257810" indent="-257810"/>
            <a:r>
              <a:rPr lang="en-US">
                <a:cs typeface="Arial"/>
              </a:rPr>
              <a:t>An alert sound for when the world is aware of the player's crime, warning them at the cops are coming.</a:t>
            </a:r>
            <a:endParaRPr lang="en-US" dirty="0">
              <a:cs typeface="Arial"/>
            </a:endParaRPr>
          </a:p>
          <a:p>
            <a:pPr marL="0" indent="0">
              <a:buNone/>
            </a:pPr>
            <a:r>
              <a:rPr lang="en-US">
                <a:cs typeface="Arial"/>
              </a:rPr>
              <a:t>Music needed:</a:t>
            </a:r>
            <a:endParaRPr lang="en-US" dirty="0">
              <a:cs typeface="Arial"/>
            </a:endParaRPr>
          </a:p>
          <a:p>
            <a:pPr marL="257810" indent="-257810"/>
            <a:r>
              <a:rPr lang="en-US">
                <a:cs typeface="Arial"/>
              </a:rPr>
              <a:t>To fit the theme of the game, music containing rap beats would be appropriate as it adds intensity.</a:t>
            </a:r>
          </a:p>
          <a:p>
            <a:pPr marL="257810" indent="-257810"/>
            <a:r>
              <a:rPr lang="en-US">
                <a:cs typeface="Arial"/>
              </a:rPr>
              <a:t>Incorporate some calmer music for moments such as accessing the loadout screen. This helps the player focus as they choose their weapons.</a:t>
            </a:r>
            <a:endParaRPr lang="en-US" dirty="0">
              <a:cs typeface="Arial"/>
            </a:endParaRPr>
          </a:p>
          <a:p>
            <a:pPr marL="257810" indent="-257810"/>
            <a:endParaRPr lang="en-US" dirty="0">
              <a:cs typeface="Arial"/>
            </a:endParaRPr>
          </a:p>
        </p:txBody>
      </p:sp>
      <p:sp>
        <p:nvSpPr>
          <p:cNvPr id="4" name="Slide Number Placeholder 3">
            <a:extLst>
              <a:ext uri="{FF2B5EF4-FFF2-40B4-BE49-F238E27FC236}">
                <a16:creationId xmlns:a16="http://schemas.microsoft.com/office/drawing/2014/main" id="{865CE6F9-7815-4D83-9987-DCF441313BFC}"/>
              </a:ext>
            </a:extLst>
          </p:cNvPr>
          <p:cNvSpPr>
            <a:spLocks noGrp="1"/>
          </p:cNvSpPr>
          <p:nvPr>
            <p:ph type="sldNum" sz="quarter" idx="12"/>
          </p:nvPr>
        </p:nvSpPr>
        <p:spPr/>
        <p:txBody>
          <a:bodyPr/>
          <a:lstStyle/>
          <a:p>
            <a:fld id="{6D22F896-40B5-4ADD-8801-0D06FADFA095}" type="slidenum">
              <a:rPr lang="en-US" dirty="0"/>
              <a:t>42</a:t>
            </a:fld>
            <a:endParaRPr lang="en-US"/>
          </a:p>
        </p:txBody>
      </p:sp>
    </p:spTree>
    <p:extLst>
      <p:ext uri="{BB962C8B-B14F-4D97-AF65-F5344CB8AC3E}">
        <p14:creationId xmlns:p14="http://schemas.microsoft.com/office/powerpoint/2010/main" val="6270767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D369C-054C-4C77-97D6-2D04604732D8}"/>
              </a:ext>
            </a:extLst>
          </p:cNvPr>
          <p:cNvSpPr>
            <a:spLocks noGrp="1"/>
          </p:cNvSpPr>
          <p:nvPr>
            <p:ph type="title"/>
          </p:nvPr>
        </p:nvSpPr>
        <p:spPr/>
        <p:txBody>
          <a:bodyPr/>
          <a:lstStyle/>
          <a:p>
            <a:r>
              <a:rPr lang="en-US" dirty="0">
                <a:cs typeface="Arial"/>
              </a:rPr>
              <a:t>Game Elements - Levels</a:t>
            </a:r>
            <a:endParaRPr lang="en-US" dirty="0"/>
          </a:p>
        </p:txBody>
      </p:sp>
      <p:sp>
        <p:nvSpPr>
          <p:cNvPr id="3" name="Content Placeholder 2">
            <a:extLst>
              <a:ext uri="{FF2B5EF4-FFF2-40B4-BE49-F238E27FC236}">
                <a16:creationId xmlns:a16="http://schemas.microsoft.com/office/drawing/2014/main" id="{26F7FDB0-F174-4CFC-A503-7698588A64E4}"/>
              </a:ext>
            </a:extLst>
          </p:cNvPr>
          <p:cNvSpPr>
            <a:spLocks noGrp="1"/>
          </p:cNvSpPr>
          <p:nvPr>
            <p:ph idx="1"/>
          </p:nvPr>
        </p:nvSpPr>
        <p:spPr>
          <a:xfrm>
            <a:off x="1594677" y="2135155"/>
            <a:ext cx="4284819" cy="3953880"/>
          </a:xfrm>
        </p:spPr>
        <p:txBody>
          <a:bodyPr/>
          <a:lstStyle/>
          <a:p>
            <a:pPr marL="257810" indent="-257810"/>
            <a:r>
              <a:rPr lang="en-US">
                <a:cs typeface="Arial"/>
              </a:rPr>
              <a:t>At the minimum, there should be a convenience store level. This will act as an introductory level for the player to get comfortable with the mechanics.</a:t>
            </a:r>
          </a:p>
          <a:p>
            <a:pPr marL="257810" indent="-257810"/>
            <a:r>
              <a:rPr lang="en-US">
                <a:cs typeface="Arial"/>
              </a:rPr>
              <a:t>After making the convenience store level, developers can move on to bank and jewelry store</a:t>
            </a:r>
            <a:r>
              <a:rPr lang="en-US" dirty="0">
                <a:cs typeface="Arial"/>
              </a:rPr>
              <a:t> </a:t>
            </a:r>
            <a:r>
              <a:rPr lang="en-US">
                <a:cs typeface="Arial"/>
              </a:rPr>
              <a:t>levels.</a:t>
            </a:r>
          </a:p>
          <a:p>
            <a:pPr marL="257810" indent="-257810"/>
            <a:r>
              <a:rPr lang="en-US">
                <a:cs typeface="Arial"/>
              </a:rPr>
              <a:t>Existing floor plans can be useful as inspiration.</a:t>
            </a:r>
            <a:endParaRPr lang="en-US" dirty="0">
              <a:cs typeface="Arial"/>
            </a:endParaRPr>
          </a:p>
        </p:txBody>
      </p:sp>
      <p:pic>
        <p:nvPicPr>
          <p:cNvPr id="4" name="Picture 4" descr="Diagram&#10;&#10;Description automatically generated">
            <a:extLst>
              <a:ext uri="{FF2B5EF4-FFF2-40B4-BE49-F238E27FC236}">
                <a16:creationId xmlns:a16="http://schemas.microsoft.com/office/drawing/2014/main" id="{32C0694F-52D5-478F-8BFA-AAD37BF0CBAE}"/>
              </a:ext>
            </a:extLst>
          </p:cNvPr>
          <p:cNvPicPr>
            <a:picLocks noChangeAspect="1"/>
          </p:cNvPicPr>
          <p:nvPr/>
        </p:nvPicPr>
        <p:blipFill>
          <a:blip r:embed="rId2"/>
          <a:stretch>
            <a:fillRect/>
          </a:stretch>
        </p:blipFill>
        <p:spPr>
          <a:xfrm>
            <a:off x="1311295" y="6047554"/>
            <a:ext cx="4352618" cy="3642611"/>
          </a:xfrm>
          <a:prstGeom prst="rect">
            <a:avLst/>
          </a:prstGeom>
        </p:spPr>
      </p:pic>
      <p:sp>
        <p:nvSpPr>
          <p:cNvPr id="5" name="Slide Number Placeholder 4">
            <a:extLst>
              <a:ext uri="{FF2B5EF4-FFF2-40B4-BE49-F238E27FC236}">
                <a16:creationId xmlns:a16="http://schemas.microsoft.com/office/drawing/2014/main" id="{F3DC0EF6-DDB6-41E0-BC26-EFD254AF1BAE}"/>
              </a:ext>
            </a:extLst>
          </p:cNvPr>
          <p:cNvSpPr>
            <a:spLocks noGrp="1"/>
          </p:cNvSpPr>
          <p:nvPr>
            <p:ph type="sldNum" sz="quarter" idx="12"/>
          </p:nvPr>
        </p:nvSpPr>
        <p:spPr/>
        <p:txBody>
          <a:bodyPr/>
          <a:lstStyle/>
          <a:p>
            <a:fld id="{6D22F896-40B5-4ADD-8801-0D06FADFA095}" type="slidenum">
              <a:rPr lang="en-US" dirty="0"/>
              <a:t>43</a:t>
            </a:fld>
            <a:endParaRPr lang="en-US"/>
          </a:p>
        </p:txBody>
      </p:sp>
    </p:spTree>
    <p:extLst>
      <p:ext uri="{BB962C8B-B14F-4D97-AF65-F5344CB8AC3E}">
        <p14:creationId xmlns:p14="http://schemas.microsoft.com/office/powerpoint/2010/main" val="38888637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9F8B4-E1A2-46DE-9D62-325451E3465C}"/>
              </a:ext>
            </a:extLst>
          </p:cNvPr>
          <p:cNvSpPr>
            <a:spLocks noGrp="1"/>
          </p:cNvSpPr>
          <p:nvPr>
            <p:ph type="title"/>
          </p:nvPr>
        </p:nvSpPr>
        <p:spPr/>
        <p:txBody>
          <a:bodyPr/>
          <a:lstStyle/>
          <a:p>
            <a:r>
              <a:rPr lang="en-US">
                <a:cs typeface="Arial"/>
              </a:rPr>
              <a:t>Game Progression(1)</a:t>
            </a:r>
            <a:endParaRPr lang="en-US"/>
          </a:p>
        </p:txBody>
      </p:sp>
      <p:sp>
        <p:nvSpPr>
          <p:cNvPr id="3" name="Content Placeholder 2">
            <a:extLst>
              <a:ext uri="{FF2B5EF4-FFF2-40B4-BE49-F238E27FC236}">
                <a16:creationId xmlns:a16="http://schemas.microsoft.com/office/drawing/2014/main" id="{FFC5B544-E088-4CF5-BF08-06F8DD2FE85E}"/>
              </a:ext>
            </a:extLst>
          </p:cNvPr>
          <p:cNvSpPr>
            <a:spLocks noGrp="1"/>
          </p:cNvSpPr>
          <p:nvPr>
            <p:ph idx="1"/>
          </p:nvPr>
        </p:nvSpPr>
        <p:spPr>
          <a:xfrm>
            <a:off x="866015" y="1792371"/>
            <a:ext cx="5013481" cy="7117969"/>
          </a:xfrm>
        </p:spPr>
        <p:txBody>
          <a:bodyPr>
            <a:normAutofit/>
          </a:bodyPr>
          <a:lstStyle/>
          <a:p>
            <a:pPr marL="0" indent="0">
              <a:buNone/>
            </a:pPr>
            <a:r>
              <a:rPr lang="en-US" dirty="0">
                <a:ea typeface="+mn-lt"/>
                <a:cs typeface="+mn-lt"/>
              </a:rPr>
              <a:t>Initially the player starts off with just his fists, </a:t>
            </a:r>
            <a:r>
              <a:rPr lang="en-US">
                <a:ea typeface="+mn-lt"/>
                <a:cs typeface="+mn-lt"/>
              </a:rPr>
              <a:t>which do minimal damage to enemies.</a:t>
            </a:r>
          </a:p>
          <a:p>
            <a:pPr marL="0" indent="0">
              <a:buNone/>
            </a:pPr>
            <a:r>
              <a:rPr lang="en-US" dirty="0">
                <a:ea typeface="+mn-lt"/>
                <a:cs typeface="+mn-lt"/>
              </a:rPr>
              <a:t>This helps encourage stealth as a full-frontal assault is not recommended with no </a:t>
            </a:r>
            <a:r>
              <a:rPr lang="en-US">
                <a:ea typeface="+mn-lt"/>
                <a:cs typeface="+mn-lt"/>
              </a:rPr>
              <a:t>equipment.</a:t>
            </a:r>
            <a:endParaRPr lang="en-US">
              <a:cs typeface="Arial" panose="020B0604020202020204"/>
            </a:endParaRPr>
          </a:p>
        </p:txBody>
      </p:sp>
      <p:sp>
        <p:nvSpPr>
          <p:cNvPr id="4" name="Slide Number Placeholder 3">
            <a:extLst>
              <a:ext uri="{FF2B5EF4-FFF2-40B4-BE49-F238E27FC236}">
                <a16:creationId xmlns:a16="http://schemas.microsoft.com/office/drawing/2014/main" id="{47DD11A5-A054-4A67-906B-4527B4B1F0EE}"/>
              </a:ext>
            </a:extLst>
          </p:cNvPr>
          <p:cNvSpPr>
            <a:spLocks noGrp="1"/>
          </p:cNvSpPr>
          <p:nvPr>
            <p:ph type="sldNum" sz="quarter" idx="12"/>
          </p:nvPr>
        </p:nvSpPr>
        <p:spPr/>
        <p:txBody>
          <a:bodyPr/>
          <a:lstStyle/>
          <a:p>
            <a:fld id="{6D22F896-40B5-4ADD-8801-0D06FADFA095}" type="slidenum">
              <a:rPr lang="en-US" dirty="0"/>
              <a:t>44</a:t>
            </a:fld>
            <a:endParaRPr lang="en-US"/>
          </a:p>
        </p:txBody>
      </p:sp>
    </p:spTree>
    <p:extLst>
      <p:ext uri="{BB962C8B-B14F-4D97-AF65-F5344CB8AC3E}">
        <p14:creationId xmlns:p14="http://schemas.microsoft.com/office/powerpoint/2010/main" val="34808508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9F8B4-E1A2-46DE-9D62-325451E3465C}"/>
              </a:ext>
            </a:extLst>
          </p:cNvPr>
          <p:cNvSpPr>
            <a:spLocks noGrp="1"/>
          </p:cNvSpPr>
          <p:nvPr>
            <p:ph type="title"/>
          </p:nvPr>
        </p:nvSpPr>
        <p:spPr/>
        <p:txBody>
          <a:bodyPr/>
          <a:lstStyle/>
          <a:p>
            <a:r>
              <a:rPr lang="en-US">
                <a:cs typeface="Arial"/>
              </a:rPr>
              <a:t>Game Progression(2)</a:t>
            </a:r>
            <a:endParaRPr lang="en-US"/>
          </a:p>
        </p:txBody>
      </p:sp>
      <p:sp>
        <p:nvSpPr>
          <p:cNvPr id="3" name="Content Placeholder 2">
            <a:extLst>
              <a:ext uri="{FF2B5EF4-FFF2-40B4-BE49-F238E27FC236}">
                <a16:creationId xmlns:a16="http://schemas.microsoft.com/office/drawing/2014/main" id="{FFC5B544-E088-4CF5-BF08-06F8DD2FE85E}"/>
              </a:ext>
            </a:extLst>
          </p:cNvPr>
          <p:cNvSpPr>
            <a:spLocks noGrp="1"/>
          </p:cNvSpPr>
          <p:nvPr>
            <p:ph idx="1"/>
          </p:nvPr>
        </p:nvSpPr>
        <p:spPr>
          <a:xfrm>
            <a:off x="866015" y="1792371"/>
            <a:ext cx="5004201" cy="3686116"/>
          </a:xfrm>
        </p:spPr>
        <p:txBody>
          <a:bodyPr>
            <a:normAutofit/>
          </a:bodyPr>
          <a:lstStyle/>
          <a:p>
            <a:pPr marL="0" indent="0">
              <a:buNone/>
            </a:pPr>
            <a:r>
              <a:rPr lang="en-US">
                <a:ea typeface="+mn-lt"/>
                <a:cs typeface="+mn-lt"/>
              </a:rPr>
              <a:t>After the first heist, “The Player” unlocks the shop, a sort of hub where items and weapons can be purchased from “The Dealer”. These weapons include guns and knives.</a:t>
            </a:r>
            <a:endParaRPr lang="en-US">
              <a:cs typeface="Arial" panose="020B0604020202020204"/>
            </a:endParaRPr>
          </a:p>
          <a:p>
            <a:pPr marL="0" indent="0">
              <a:buNone/>
            </a:pPr>
            <a:r>
              <a:rPr lang="en-US" dirty="0">
                <a:ea typeface="+mn-lt"/>
                <a:cs typeface="+mn-lt"/>
              </a:rPr>
              <a:t>Other items include med-packs that can be </a:t>
            </a:r>
            <a:r>
              <a:rPr lang="en-US">
                <a:ea typeface="+mn-lt"/>
                <a:cs typeface="+mn-lt"/>
              </a:rPr>
              <a:t>used mid-session to restore some health.</a:t>
            </a:r>
          </a:p>
          <a:p>
            <a:pPr marL="0" indent="0">
              <a:buNone/>
            </a:pPr>
            <a:r>
              <a:rPr lang="en-US">
                <a:cs typeface="Arial" panose="020B0604020202020204"/>
              </a:rPr>
              <a:t>Inspirations can be taken from games such as "Enter the Gungeon".</a:t>
            </a:r>
            <a:endParaRPr lang="en-US" dirty="0">
              <a:cs typeface="Arial" panose="020B0604020202020204"/>
            </a:endParaRPr>
          </a:p>
        </p:txBody>
      </p:sp>
      <p:pic>
        <p:nvPicPr>
          <p:cNvPr id="4" name="Picture 4" descr="A screenshot of a video game&#10;&#10;Description automatically generated">
            <a:extLst>
              <a:ext uri="{FF2B5EF4-FFF2-40B4-BE49-F238E27FC236}">
                <a16:creationId xmlns:a16="http://schemas.microsoft.com/office/drawing/2014/main" id="{D2F1C6C6-69E9-4841-9B2E-6D7B0CABDA4B}"/>
              </a:ext>
            </a:extLst>
          </p:cNvPr>
          <p:cNvPicPr>
            <a:picLocks noChangeAspect="1"/>
          </p:cNvPicPr>
          <p:nvPr/>
        </p:nvPicPr>
        <p:blipFill>
          <a:blip r:embed="rId2"/>
          <a:stretch>
            <a:fillRect/>
          </a:stretch>
        </p:blipFill>
        <p:spPr>
          <a:xfrm>
            <a:off x="981979" y="5313059"/>
            <a:ext cx="4637770" cy="2600432"/>
          </a:xfrm>
          <a:prstGeom prst="rect">
            <a:avLst/>
          </a:prstGeom>
        </p:spPr>
      </p:pic>
      <p:pic>
        <p:nvPicPr>
          <p:cNvPr id="6" name="Picture 6" descr="A picture containing night sky&#10;&#10;Description automatically generated">
            <a:extLst>
              <a:ext uri="{FF2B5EF4-FFF2-40B4-BE49-F238E27FC236}">
                <a16:creationId xmlns:a16="http://schemas.microsoft.com/office/drawing/2014/main" id="{0E04945A-5CF2-4D72-8BD3-4A5191DFEC6B}"/>
              </a:ext>
            </a:extLst>
          </p:cNvPr>
          <p:cNvPicPr>
            <a:picLocks noChangeAspect="1"/>
          </p:cNvPicPr>
          <p:nvPr/>
        </p:nvPicPr>
        <p:blipFill>
          <a:blip r:embed="rId3"/>
          <a:stretch>
            <a:fillRect/>
          </a:stretch>
        </p:blipFill>
        <p:spPr>
          <a:xfrm>
            <a:off x="-118415" y="7224276"/>
            <a:ext cx="3539698" cy="3511867"/>
          </a:xfrm>
          <a:prstGeom prst="rect">
            <a:avLst/>
          </a:prstGeom>
        </p:spPr>
      </p:pic>
      <p:pic>
        <p:nvPicPr>
          <p:cNvPr id="7" name="Picture 7">
            <a:extLst>
              <a:ext uri="{FF2B5EF4-FFF2-40B4-BE49-F238E27FC236}">
                <a16:creationId xmlns:a16="http://schemas.microsoft.com/office/drawing/2014/main" id="{B2C93577-BB91-4DEF-B5D9-99ECAF9CA901}"/>
              </a:ext>
            </a:extLst>
          </p:cNvPr>
          <p:cNvPicPr>
            <a:picLocks noChangeAspect="1"/>
          </p:cNvPicPr>
          <p:nvPr/>
        </p:nvPicPr>
        <p:blipFill>
          <a:blip r:embed="rId4"/>
          <a:stretch>
            <a:fillRect/>
          </a:stretch>
        </p:blipFill>
        <p:spPr>
          <a:xfrm>
            <a:off x="2519605" y="8213901"/>
            <a:ext cx="1160584" cy="1181526"/>
          </a:xfrm>
          <a:prstGeom prst="rect">
            <a:avLst/>
          </a:prstGeom>
        </p:spPr>
      </p:pic>
      <p:pic>
        <p:nvPicPr>
          <p:cNvPr id="8" name="Picture 8">
            <a:extLst>
              <a:ext uri="{FF2B5EF4-FFF2-40B4-BE49-F238E27FC236}">
                <a16:creationId xmlns:a16="http://schemas.microsoft.com/office/drawing/2014/main" id="{76CA1755-8D54-463B-B41B-7D946B8DAB5C}"/>
              </a:ext>
            </a:extLst>
          </p:cNvPr>
          <p:cNvPicPr>
            <a:picLocks noChangeAspect="1"/>
          </p:cNvPicPr>
          <p:nvPr/>
        </p:nvPicPr>
        <p:blipFill>
          <a:blip r:embed="rId5"/>
          <a:stretch>
            <a:fillRect/>
          </a:stretch>
        </p:blipFill>
        <p:spPr>
          <a:xfrm>
            <a:off x="4060435" y="8431929"/>
            <a:ext cx="977108" cy="1007450"/>
          </a:xfrm>
          <a:prstGeom prst="rect">
            <a:avLst/>
          </a:prstGeom>
        </p:spPr>
      </p:pic>
      <p:sp>
        <p:nvSpPr>
          <p:cNvPr id="5" name="Slide Number Placeholder 4">
            <a:extLst>
              <a:ext uri="{FF2B5EF4-FFF2-40B4-BE49-F238E27FC236}">
                <a16:creationId xmlns:a16="http://schemas.microsoft.com/office/drawing/2014/main" id="{53ECBF34-AB31-46EF-A649-DA5514CA8399}"/>
              </a:ext>
            </a:extLst>
          </p:cNvPr>
          <p:cNvSpPr>
            <a:spLocks noGrp="1"/>
          </p:cNvSpPr>
          <p:nvPr>
            <p:ph type="sldNum" sz="quarter" idx="12"/>
          </p:nvPr>
        </p:nvSpPr>
        <p:spPr/>
        <p:txBody>
          <a:bodyPr/>
          <a:lstStyle/>
          <a:p>
            <a:fld id="{6D22F896-40B5-4ADD-8801-0D06FADFA095}" type="slidenum">
              <a:rPr lang="en-US" dirty="0"/>
              <a:t>45</a:t>
            </a:fld>
            <a:endParaRPr lang="en-US"/>
          </a:p>
        </p:txBody>
      </p:sp>
    </p:spTree>
    <p:extLst>
      <p:ext uri="{BB962C8B-B14F-4D97-AF65-F5344CB8AC3E}">
        <p14:creationId xmlns:p14="http://schemas.microsoft.com/office/powerpoint/2010/main" val="32698362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9F8B4-E1A2-46DE-9D62-325451E3465C}"/>
              </a:ext>
            </a:extLst>
          </p:cNvPr>
          <p:cNvSpPr>
            <a:spLocks noGrp="1"/>
          </p:cNvSpPr>
          <p:nvPr>
            <p:ph type="title"/>
          </p:nvPr>
        </p:nvSpPr>
        <p:spPr/>
        <p:txBody>
          <a:bodyPr/>
          <a:lstStyle/>
          <a:p>
            <a:r>
              <a:rPr lang="en-US">
                <a:cs typeface="Arial"/>
              </a:rPr>
              <a:t>Game Progression(3)</a:t>
            </a:r>
            <a:endParaRPr lang="en-US"/>
          </a:p>
        </p:txBody>
      </p:sp>
      <p:sp>
        <p:nvSpPr>
          <p:cNvPr id="3" name="Content Placeholder 2">
            <a:extLst>
              <a:ext uri="{FF2B5EF4-FFF2-40B4-BE49-F238E27FC236}">
                <a16:creationId xmlns:a16="http://schemas.microsoft.com/office/drawing/2014/main" id="{FFC5B544-E088-4CF5-BF08-06F8DD2FE85E}"/>
              </a:ext>
            </a:extLst>
          </p:cNvPr>
          <p:cNvSpPr>
            <a:spLocks noGrp="1"/>
          </p:cNvSpPr>
          <p:nvPr>
            <p:ph idx="1"/>
          </p:nvPr>
        </p:nvSpPr>
        <p:spPr>
          <a:xfrm>
            <a:off x="866015" y="1792371"/>
            <a:ext cx="5004201" cy="4604368"/>
          </a:xfrm>
        </p:spPr>
        <p:txBody>
          <a:bodyPr>
            <a:normAutofit/>
          </a:bodyPr>
          <a:lstStyle/>
          <a:p>
            <a:pPr marL="257810" indent="-257810"/>
            <a:endParaRPr lang="en-US">
              <a:ea typeface="+mn-lt"/>
              <a:cs typeface="+mn-lt"/>
            </a:endParaRPr>
          </a:p>
          <a:p>
            <a:pPr marL="0" indent="0">
              <a:buNone/>
            </a:pPr>
            <a:r>
              <a:rPr lang="en-US">
                <a:ea typeface="+mn-lt"/>
                <a:cs typeface="+mn-lt"/>
              </a:rPr>
              <a:t>All of these are purchased with the money and collectibles stolen from the heists. These collectibles come in the form of gems, gold bars, coins, and cash that the player collects by walking over them during the heist.</a:t>
            </a:r>
          </a:p>
          <a:p>
            <a:pPr marL="0" indent="0">
              <a:buNone/>
            </a:pPr>
            <a:r>
              <a:rPr lang="en-US">
                <a:ea typeface="+mn-lt"/>
                <a:cs typeface="+mn-lt"/>
              </a:rPr>
              <a:t>These items and weapons make gameplay more varied as the number of approaches multiply exponentially. “The Player” must carefully balance buying upgrades to help him earn more money with the task of saving his money in-order-to pay back Starman. </a:t>
            </a:r>
            <a:endParaRPr lang="en-US">
              <a:cs typeface="Arial" panose="020B0604020202020204"/>
            </a:endParaRPr>
          </a:p>
        </p:txBody>
      </p:sp>
      <p:pic>
        <p:nvPicPr>
          <p:cNvPr id="4" name="Picture 4" descr="Diagram, schematic&#10;&#10;Description automatically generated">
            <a:extLst>
              <a:ext uri="{FF2B5EF4-FFF2-40B4-BE49-F238E27FC236}">
                <a16:creationId xmlns:a16="http://schemas.microsoft.com/office/drawing/2014/main" id="{1D361F3A-1A6A-40BE-9E07-B65989CB17A7}"/>
              </a:ext>
            </a:extLst>
          </p:cNvPr>
          <p:cNvPicPr>
            <a:picLocks noChangeAspect="1"/>
          </p:cNvPicPr>
          <p:nvPr/>
        </p:nvPicPr>
        <p:blipFill>
          <a:blip r:embed="rId2"/>
          <a:stretch>
            <a:fillRect/>
          </a:stretch>
        </p:blipFill>
        <p:spPr>
          <a:xfrm>
            <a:off x="582933" y="6437916"/>
            <a:ext cx="5686422" cy="3040551"/>
          </a:xfrm>
          <a:prstGeom prst="rect">
            <a:avLst/>
          </a:prstGeom>
        </p:spPr>
      </p:pic>
      <p:sp>
        <p:nvSpPr>
          <p:cNvPr id="5" name="Slide Number Placeholder 4">
            <a:extLst>
              <a:ext uri="{FF2B5EF4-FFF2-40B4-BE49-F238E27FC236}">
                <a16:creationId xmlns:a16="http://schemas.microsoft.com/office/drawing/2014/main" id="{27BF9597-287F-4497-A4C4-7EE55BEF1CB1}"/>
              </a:ext>
            </a:extLst>
          </p:cNvPr>
          <p:cNvSpPr>
            <a:spLocks noGrp="1"/>
          </p:cNvSpPr>
          <p:nvPr>
            <p:ph type="sldNum" sz="quarter" idx="12"/>
          </p:nvPr>
        </p:nvSpPr>
        <p:spPr/>
        <p:txBody>
          <a:bodyPr/>
          <a:lstStyle/>
          <a:p>
            <a:fld id="{6D22F896-40B5-4ADD-8801-0D06FADFA095}" type="slidenum">
              <a:rPr lang="en-US" dirty="0"/>
              <a:t>46</a:t>
            </a:fld>
            <a:endParaRPr lang="en-US"/>
          </a:p>
        </p:txBody>
      </p:sp>
    </p:spTree>
    <p:extLst>
      <p:ext uri="{BB962C8B-B14F-4D97-AF65-F5344CB8AC3E}">
        <p14:creationId xmlns:p14="http://schemas.microsoft.com/office/powerpoint/2010/main" val="14178611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6E2F5-6655-4746-86ED-640AE000E203}"/>
              </a:ext>
            </a:extLst>
          </p:cNvPr>
          <p:cNvSpPr>
            <a:spLocks noGrp="1"/>
          </p:cNvSpPr>
          <p:nvPr>
            <p:ph type="title"/>
          </p:nvPr>
        </p:nvSpPr>
        <p:spPr/>
        <p:txBody>
          <a:bodyPr/>
          <a:lstStyle/>
          <a:p>
            <a:r>
              <a:rPr lang="en-US" dirty="0">
                <a:cs typeface="Arial"/>
              </a:rPr>
              <a:t>Win Loss Conditions</a:t>
            </a:r>
            <a:endParaRPr lang="en-US" dirty="0"/>
          </a:p>
        </p:txBody>
      </p:sp>
      <p:sp>
        <p:nvSpPr>
          <p:cNvPr id="3" name="Content Placeholder 2">
            <a:extLst>
              <a:ext uri="{FF2B5EF4-FFF2-40B4-BE49-F238E27FC236}">
                <a16:creationId xmlns:a16="http://schemas.microsoft.com/office/drawing/2014/main" id="{5CE3D069-8DB3-46E0-89EA-C7AFC9BCF0BE}"/>
              </a:ext>
            </a:extLst>
          </p:cNvPr>
          <p:cNvSpPr>
            <a:spLocks noGrp="1"/>
          </p:cNvSpPr>
          <p:nvPr>
            <p:ph idx="1"/>
          </p:nvPr>
        </p:nvSpPr>
        <p:spPr>
          <a:xfrm>
            <a:off x="1594677" y="2960935"/>
            <a:ext cx="4284819" cy="3062618"/>
          </a:xfrm>
        </p:spPr>
        <p:txBody>
          <a:bodyPr>
            <a:normAutofit fontScale="85000" lnSpcReduction="20000"/>
          </a:bodyPr>
          <a:lstStyle/>
          <a:p>
            <a:pPr marL="257810" indent="-257810"/>
            <a:r>
              <a:rPr lang="en-US" dirty="0">
                <a:cs typeface="Arial"/>
              </a:rPr>
              <a:t>From day 1, the player is shown a dramatic screen showing how much money they have, how much is owed and how many days is left to pay it off.</a:t>
            </a:r>
            <a:endParaRPr lang="en-US" dirty="0"/>
          </a:p>
          <a:p>
            <a:pPr marL="257810" indent="-257810"/>
            <a:r>
              <a:rPr lang="en-US" dirty="0">
                <a:cs typeface="Arial"/>
              </a:rPr>
              <a:t>Every time they exit a stage or get defeated by the police; days will pass.</a:t>
            </a:r>
          </a:p>
          <a:p>
            <a:pPr marL="257810" indent="-257810"/>
            <a:r>
              <a:rPr lang="en-US" dirty="0">
                <a:cs typeface="Arial"/>
              </a:rPr>
              <a:t>Once the deadline comes, it checks if the player has enough money.</a:t>
            </a:r>
          </a:p>
          <a:p>
            <a:pPr marL="257810" indent="-257810"/>
            <a:r>
              <a:rPr lang="en-US" dirty="0">
                <a:cs typeface="Arial"/>
              </a:rPr>
              <a:t>If they have enough, they win! If they don't, it's game over.</a:t>
            </a:r>
          </a:p>
        </p:txBody>
      </p:sp>
      <p:pic>
        <p:nvPicPr>
          <p:cNvPr id="4" name="Picture 4" descr="Text&#10;&#10;Description automatically generated">
            <a:extLst>
              <a:ext uri="{FF2B5EF4-FFF2-40B4-BE49-F238E27FC236}">
                <a16:creationId xmlns:a16="http://schemas.microsoft.com/office/drawing/2014/main" id="{CE831AF7-9BB5-45C9-935D-BF4876FE7BD0}"/>
              </a:ext>
            </a:extLst>
          </p:cNvPr>
          <p:cNvPicPr>
            <a:picLocks noChangeAspect="1"/>
          </p:cNvPicPr>
          <p:nvPr/>
        </p:nvPicPr>
        <p:blipFill>
          <a:blip r:embed="rId2"/>
          <a:stretch>
            <a:fillRect/>
          </a:stretch>
        </p:blipFill>
        <p:spPr>
          <a:xfrm>
            <a:off x="756426" y="6544126"/>
            <a:ext cx="5527479" cy="2641503"/>
          </a:xfrm>
          <a:prstGeom prst="rect">
            <a:avLst/>
          </a:prstGeom>
        </p:spPr>
      </p:pic>
      <p:sp>
        <p:nvSpPr>
          <p:cNvPr id="5" name="Slide Number Placeholder 4">
            <a:extLst>
              <a:ext uri="{FF2B5EF4-FFF2-40B4-BE49-F238E27FC236}">
                <a16:creationId xmlns:a16="http://schemas.microsoft.com/office/drawing/2014/main" id="{886F19CF-6532-43A4-9EE7-273806789C66}"/>
              </a:ext>
            </a:extLst>
          </p:cNvPr>
          <p:cNvSpPr>
            <a:spLocks noGrp="1"/>
          </p:cNvSpPr>
          <p:nvPr>
            <p:ph type="sldNum" sz="quarter" idx="12"/>
          </p:nvPr>
        </p:nvSpPr>
        <p:spPr/>
        <p:txBody>
          <a:bodyPr/>
          <a:lstStyle/>
          <a:p>
            <a:fld id="{6D22F896-40B5-4ADD-8801-0D06FADFA095}" type="slidenum">
              <a:rPr lang="en-US" dirty="0"/>
              <a:t>47</a:t>
            </a:fld>
            <a:endParaRPr lang="en-US"/>
          </a:p>
        </p:txBody>
      </p:sp>
    </p:spTree>
    <p:extLst>
      <p:ext uri="{BB962C8B-B14F-4D97-AF65-F5344CB8AC3E}">
        <p14:creationId xmlns:p14="http://schemas.microsoft.com/office/powerpoint/2010/main" val="24121168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D742B-31AA-4D3A-B5F9-16D37539BD5D}"/>
              </a:ext>
            </a:extLst>
          </p:cNvPr>
          <p:cNvSpPr>
            <a:spLocks noGrp="1"/>
          </p:cNvSpPr>
          <p:nvPr>
            <p:ph type="title"/>
          </p:nvPr>
        </p:nvSpPr>
        <p:spPr/>
        <p:txBody>
          <a:bodyPr/>
          <a:lstStyle/>
          <a:p>
            <a:r>
              <a:rPr lang="en-US">
                <a:cs typeface="Arial"/>
              </a:rPr>
              <a:t>System Menus</a:t>
            </a:r>
            <a:endParaRPr lang="en-US"/>
          </a:p>
        </p:txBody>
      </p:sp>
      <p:sp>
        <p:nvSpPr>
          <p:cNvPr id="3" name="Content Placeholder 2">
            <a:extLst>
              <a:ext uri="{FF2B5EF4-FFF2-40B4-BE49-F238E27FC236}">
                <a16:creationId xmlns:a16="http://schemas.microsoft.com/office/drawing/2014/main" id="{BE475093-5DAA-41BD-BB6C-76385456ECCA}"/>
              </a:ext>
            </a:extLst>
          </p:cNvPr>
          <p:cNvSpPr>
            <a:spLocks noGrp="1"/>
          </p:cNvSpPr>
          <p:nvPr>
            <p:ph idx="1"/>
          </p:nvPr>
        </p:nvSpPr>
        <p:spPr>
          <a:xfrm>
            <a:off x="855299" y="2092552"/>
            <a:ext cx="5024197" cy="3531744"/>
          </a:xfrm>
        </p:spPr>
        <p:txBody>
          <a:bodyPr>
            <a:normAutofit/>
          </a:bodyPr>
          <a:lstStyle/>
          <a:p>
            <a:pPr marL="0" indent="0">
              <a:buNone/>
            </a:pPr>
            <a:r>
              <a:rPr lang="en-US">
                <a:ea typeface="+mn-lt"/>
                <a:cs typeface="+mn-lt"/>
              </a:rPr>
              <a:t>While designing the various system menus in A.D.D., we do not want to distract the player with copious amounts of unnecessary menus. </a:t>
            </a:r>
          </a:p>
          <a:p>
            <a:pPr marL="0" indent="0">
              <a:buNone/>
            </a:pPr>
            <a:r>
              <a:rPr lang="en-US">
                <a:ea typeface="+mn-lt"/>
                <a:cs typeface="+mn-lt"/>
              </a:rPr>
              <a:t>Every menu must be as snappy and quick as possible.</a:t>
            </a:r>
          </a:p>
          <a:p>
            <a:pPr marL="0" indent="0">
              <a:buNone/>
            </a:pPr>
            <a:r>
              <a:rPr lang="en-US">
                <a:ea typeface="+mn-lt"/>
                <a:cs typeface="+mn-lt"/>
              </a:rPr>
              <a:t>We want the focus to be on the gameplay, to minimize the overall time spent in menus as much as possible so that our player gets as much entertainment by playing the game.</a:t>
            </a:r>
            <a:endParaRPr lang="en-US">
              <a:cs typeface="Arial" panose="020B0604020202020204"/>
            </a:endParaRPr>
          </a:p>
        </p:txBody>
      </p:sp>
      <p:pic>
        <p:nvPicPr>
          <p:cNvPr id="5" name="Picture 5">
            <a:extLst>
              <a:ext uri="{FF2B5EF4-FFF2-40B4-BE49-F238E27FC236}">
                <a16:creationId xmlns:a16="http://schemas.microsoft.com/office/drawing/2014/main" id="{BF9872E7-9BDF-4341-86F2-E8B584773720}"/>
              </a:ext>
            </a:extLst>
          </p:cNvPr>
          <p:cNvPicPr>
            <a:picLocks noChangeAspect="1"/>
          </p:cNvPicPr>
          <p:nvPr/>
        </p:nvPicPr>
        <p:blipFill>
          <a:blip r:embed="rId2"/>
          <a:stretch>
            <a:fillRect/>
          </a:stretch>
        </p:blipFill>
        <p:spPr>
          <a:xfrm>
            <a:off x="949003" y="5960642"/>
            <a:ext cx="4836001" cy="3250615"/>
          </a:xfrm>
          <a:prstGeom prst="rect">
            <a:avLst/>
          </a:prstGeom>
        </p:spPr>
      </p:pic>
      <p:sp>
        <p:nvSpPr>
          <p:cNvPr id="4" name="Slide Number Placeholder 3">
            <a:extLst>
              <a:ext uri="{FF2B5EF4-FFF2-40B4-BE49-F238E27FC236}">
                <a16:creationId xmlns:a16="http://schemas.microsoft.com/office/drawing/2014/main" id="{52C131BA-449D-4E07-B26D-74FDFF0DD3A8}"/>
              </a:ext>
            </a:extLst>
          </p:cNvPr>
          <p:cNvSpPr>
            <a:spLocks noGrp="1"/>
          </p:cNvSpPr>
          <p:nvPr>
            <p:ph type="sldNum" sz="quarter" idx="12"/>
          </p:nvPr>
        </p:nvSpPr>
        <p:spPr/>
        <p:txBody>
          <a:bodyPr/>
          <a:lstStyle/>
          <a:p>
            <a:fld id="{6D22F896-40B5-4ADD-8801-0D06FADFA095}" type="slidenum">
              <a:rPr lang="en-US" dirty="0"/>
              <a:t>48</a:t>
            </a:fld>
            <a:endParaRPr lang="en-US"/>
          </a:p>
        </p:txBody>
      </p:sp>
    </p:spTree>
    <p:extLst>
      <p:ext uri="{BB962C8B-B14F-4D97-AF65-F5344CB8AC3E}">
        <p14:creationId xmlns:p14="http://schemas.microsoft.com/office/powerpoint/2010/main" val="16572939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D742B-31AA-4D3A-B5F9-16D37539BD5D}"/>
              </a:ext>
            </a:extLst>
          </p:cNvPr>
          <p:cNvSpPr>
            <a:spLocks noGrp="1"/>
          </p:cNvSpPr>
          <p:nvPr>
            <p:ph type="title"/>
          </p:nvPr>
        </p:nvSpPr>
        <p:spPr/>
        <p:txBody>
          <a:bodyPr/>
          <a:lstStyle/>
          <a:p>
            <a:r>
              <a:rPr lang="en-US">
                <a:cs typeface="Arial"/>
              </a:rPr>
              <a:t>System Menus – Main Menu</a:t>
            </a:r>
            <a:endParaRPr lang="en-US"/>
          </a:p>
        </p:txBody>
      </p:sp>
      <p:sp>
        <p:nvSpPr>
          <p:cNvPr id="3" name="Content Placeholder 2">
            <a:extLst>
              <a:ext uri="{FF2B5EF4-FFF2-40B4-BE49-F238E27FC236}">
                <a16:creationId xmlns:a16="http://schemas.microsoft.com/office/drawing/2014/main" id="{BE475093-5DAA-41BD-BB6C-76385456ECCA}"/>
              </a:ext>
            </a:extLst>
          </p:cNvPr>
          <p:cNvSpPr>
            <a:spLocks noGrp="1"/>
          </p:cNvSpPr>
          <p:nvPr>
            <p:ph idx="1"/>
          </p:nvPr>
        </p:nvSpPr>
        <p:spPr>
          <a:xfrm>
            <a:off x="855299" y="2092552"/>
            <a:ext cx="5024197" cy="1697673"/>
          </a:xfrm>
        </p:spPr>
        <p:txBody>
          <a:bodyPr>
            <a:normAutofit/>
          </a:bodyPr>
          <a:lstStyle/>
          <a:p>
            <a:pPr marL="0" indent="0">
              <a:buNone/>
            </a:pPr>
            <a:r>
              <a:rPr lang="en-US">
                <a:ea typeface="+mn-lt"/>
                <a:cs typeface="+mn-lt"/>
              </a:rPr>
              <a:t>In the main menu, buttons for “START”, “TUTORIAL”, “CREDITS” and “EXIT” are present against a cinematic illustration. We want to make this visually pleasing.</a:t>
            </a:r>
            <a:endParaRPr lang="en-US">
              <a:cs typeface="Arial" panose="020B0604020202020204"/>
            </a:endParaRPr>
          </a:p>
        </p:txBody>
      </p:sp>
      <p:pic>
        <p:nvPicPr>
          <p:cNvPr id="5" name="Picture 5" descr="Graphical user interface&#10;&#10;Description automatically generated">
            <a:extLst>
              <a:ext uri="{FF2B5EF4-FFF2-40B4-BE49-F238E27FC236}">
                <a16:creationId xmlns:a16="http://schemas.microsoft.com/office/drawing/2014/main" id="{28706AC5-EDE6-410D-8BD8-34E042793D1F}"/>
              </a:ext>
            </a:extLst>
          </p:cNvPr>
          <p:cNvPicPr>
            <a:picLocks noChangeAspect="1"/>
          </p:cNvPicPr>
          <p:nvPr/>
        </p:nvPicPr>
        <p:blipFill>
          <a:blip r:embed="rId2"/>
          <a:stretch>
            <a:fillRect/>
          </a:stretch>
        </p:blipFill>
        <p:spPr>
          <a:xfrm>
            <a:off x="1281104" y="4948537"/>
            <a:ext cx="5379807" cy="2666648"/>
          </a:xfrm>
          <a:prstGeom prst="rect">
            <a:avLst/>
          </a:prstGeom>
        </p:spPr>
      </p:pic>
      <p:sp>
        <p:nvSpPr>
          <p:cNvPr id="4" name="Slide Number Placeholder 3">
            <a:extLst>
              <a:ext uri="{FF2B5EF4-FFF2-40B4-BE49-F238E27FC236}">
                <a16:creationId xmlns:a16="http://schemas.microsoft.com/office/drawing/2014/main" id="{B6756376-7710-4528-B876-A5DDA56E224F}"/>
              </a:ext>
            </a:extLst>
          </p:cNvPr>
          <p:cNvSpPr>
            <a:spLocks noGrp="1"/>
          </p:cNvSpPr>
          <p:nvPr>
            <p:ph type="sldNum" sz="quarter" idx="12"/>
          </p:nvPr>
        </p:nvSpPr>
        <p:spPr/>
        <p:txBody>
          <a:bodyPr/>
          <a:lstStyle/>
          <a:p>
            <a:fld id="{6D22F896-40B5-4ADD-8801-0D06FADFA095}" type="slidenum">
              <a:rPr lang="en-US" dirty="0"/>
              <a:t>49</a:t>
            </a:fld>
            <a:endParaRPr lang="en-US"/>
          </a:p>
        </p:txBody>
      </p:sp>
    </p:spTree>
    <p:extLst>
      <p:ext uri="{BB962C8B-B14F-4D97-AF65-F5344CB8AC3E}">
        <p14:creationId xmlns:p14="http://schemas.microsoft.com/office/powerpoint/2010/main" val="3664278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46C89-52D4-4E64-A104-3F5BDE565CEF}"/>
              </a:ext>
            </a:extLst>
          </p:cNvPr>
          <p:cNvSpPr>
            <a:spLocks noGrp="1"/>
          </p:cNvSpPr>
          <p:nvPr>
            <p:ph type="title"/>
          </p:nvPr>
        </p:nvSpPr>
        <p:spPr/>
        <p:txBody>
          <a:bodyPr/>
          <a:lstStyle/>
          <a:p>
            <a:r>
              <a:rPr lang="en-US">
                <a:cs typeface="Arial"/>
              </a:rPr>
              <a:t>Story In-Depth</a:t>
            </a:r>
            <a:endParaRPr lang="en-US"/>
          </a:p>
        </p:txBody>
      </p:sp>
      <p:sp>
        <p:nvSpPr>
          <p:cNvPr id="3" name="Content Placeholder 2">
            <a:extLst>
              <a:ext uri="{FF2B5EF4-FFF2-40B4-BE49-F238E27FC236}">
                <a16:creationId xmlns:a16="http://schemas.microsoft.com/office/drawing/2014/main" id="{FFF29B37-D0C0-44ED-B126-20BE71D57AF6}"/>
              </a:ext>
            </a:extLst>
          </p:cNvPr>
          <p:cNvSpPr>
            <a:spLocks noGrp="1"/>
          </p:cNvSpPr>
          <p:nvPr>
            <p:ph idx="1"/>
          </p:nvPr>
        </p:nvSpPr>
        <p:spPr>
          <a:xfrm>
            <a:off x="855299" y="1856695"/>
            <a:ext cx="5024197" cy="7922028"/>
          </a:xfrm>
        </p:spPr>
        <p:txBody>
          <a:bodyPr>
            <a:normAutofit fontScale="92500" lnSpcReduction="10000"/>
          </a:bodyPr>
          <a:lstStyle/>
          <a:p>
            <a:pPr marL="257810" indent="-257810"/>
            <a:r>
              <a:rPr lang="en-US">
                <a:ea typeface="+mn-lt"/>
                <a:cs typeface="+mn-lt"/>
              </a:rPr>
              <a:t>Starting from a simple robbery of a gas station convenience store, “The Player” quickly moves up the ladder and with the right equipment, high-end banks are ripe for the picking. All of this is essential of course, as the time frame in-order-to pay “Starman” creeps ever closer.</a:t>
            </a:r>
          </a:p>
          <a:p>
            <a:pPr marL="257810" indent="-257810"/>
            <a:r>
              <a:rPr lang="en-US">
                <a:ea typeface="+mn-lt"/>
                <a:cs typeface="+mn-lt"/>
              </a:rPr>
              <a:t>These robberies are not easy tasks of course, as the cops that occupy and guard these banks are no pushovers. Once discovered, “The Player” has limited time to escape with the loot before being knocked down by police.</a:t>
            </a:r>
          </a:p>
          <a:p>
            <a:pPr marL="257810" indent="-257810"/>
            <a:r>
              <a:rPr lang="en-US">
                <a:ea typeface="+mn-lt"/>
                <a:cs typeface="+mn-lt"/>
              </a:rPr>
              <a:t>While the story is quite simple, an opening cutscene helps set the dark, grimy tone of the game and the urgency of acquiring the money. Through the game’s arms supplier, “The Dealer”, small snippets of Starman’s lore are discovered, helping you understand how a simple man became the monster that he is today.</a:t>
            </a:r>
          </a:p>
          <a:p>
            <a:pPr marL="257810" indent="-257810"/>
            <a:r>
              <a:rPr lang="en-US">
                <a:ea typeface="+mn-lt"/>
                <a:cs typeface="+mn-lt"/>
              </a:rPr>
              <a:t>While there is a definitive ending for the game, there is also an ending where the player is unable to pay back the money owed in time. This helps show players there is consequences and punishment for failing the task at hand.</a:t>
            </a:r>
            <a:endParaRPr lang="en-US">
              <a:cs typeface="Arial" panose="020B0604020202020204"/>
            </a:endParaRPr>
          </a:p>
        </p:txBody>
      </p:sp>
      <p:sp>
        <p:nvSpPr>
          <p:cNvPr id="4" name="Slide Number Placeholder 3">
            <a:extLst>
              <a:ext uri="{FF2B5EF4-FFF2-40B4-BE49-F238E27FC236}">
                <a16:creationId xmlns:a16="http://schemas.microsoft.com/office/drawing/2014/main" id="{DA4D9ECD-59AE-4C50-9E77-2A21BC17599F}"/>
              </a:ext>
            </a:extLst>
          </p:cNvPr>
          <p:cNvSpPr>
            <a:spLocks noGrp="1"/>
          </p:cNvSpPr>
          <p:nvPr>
            <p:ph type="sldNum" sz="quarter" idx="12"/>
          </p:nvPr>
        </p:nvSpPr>
        <p:spPr/>
        <p:txBody>
          <a:bodyPr/>
          <a:lstStyle/>
          <a:p>
            <a:fld id="{6D22F896-40B5-4ADD-8801-0D06FADFA095}" type="slidenum">
              <a:rPr lang="en-US" dirty="0"/>
              <a:t>5</a:t>
            </a:fld>
            <a:endParaRPr lang="en-US"/>
          </a:p>
        </p:txBody>
      </p:sp>
    </p:spTree>
    <p:extLst>
      <p:ext uri="{BB962C8B-B14F-4D97-AF65-F5344CB8AC3E}">
        <p14:creationId xmlns:p14="http://schemas.microsoft.com/office/powerpoint/2010/main" val="20705542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D742B-31AA-4D3A-B5F9-16D37539BD5D}"/>
              </a:ext>
            </a:extLst>
          </p:cNvPr>
          <p:cNvSpPr>
            <a:spLocks noGrp="1"/>
          </p:cNvSpPr>
          <p:nvPr>
            <p:ph type="title"/>
          </p:nvPr>
        </p:nvSpPr>
        <p:spPr/>
        <p:txBody>
          <a:bodyPr/>
          <a:lstStyle/>
          <a:p>
            <a:r>
              <a:rPr lang="en-US">
                <a:cs typeface="Arial"/>
              </a:rPr>
              <a:t>System Menus – Loadout Screen</a:t>
            </a:r>
            <a:endParaRPr lang="en-US"/>
          </a:p>
        </p:txBody>
      </p:sp>
      <p:sp>
        <p:nvSpPr>
          <p:cNvPr id="3" name="Content Placeholder 2">
            <a:extLst>
              <a:ext uri="{FF2B5EF4-FFF2-40B4-BE49-F238E27FC236}">
                <a16:creationId xmlns:a16="http://schemas.microsoft.com/office/drawing/2014/main" id="{BE475093-5DAA-41BD-BB6C-76385456ECCA}"/>
              </a:ext>
            </a:extLst>
          </p:cNvPr>
          <p:cNvSpPr>
            <a:spLocks noGrp="1"/>
          </p:cNvSpPr>
          <p:nvPr>
            <p:ph idx="1"/>
          </p:nvPr>
        </p:nvSpPr>
        <p:spPr>
          <a:xfrm>
            <a:off x="855299" y="2092552"/>
            <a:ext cx="5024197" cy="4165182"/>
          </a:xfrm>
        </p:spPr>
        <p:txBody>
          <a:bodyPr>
            <a:normAutofit lnSpcReduction="10000"/>
          </a:bodyPr>
          <a:lstStyle/>
          <a:p>
            <a:pPr marL="0" indent="0">
              <a:buNone/>
            </a:pPr>
            <a:r>
              <a:rPr lang="en-US">
                <a:ea typeface="+mn-lt"/>
                <a:cs typeface="+mn-lt"/>
              </a:rPr>
              <a:t>There is a loadout menu in which you can equip/unequip your weapons. A 4 x 4 grid inventory is shown on the right with the player’s avatar standing on the left. The ”BACK” button is placed below the player and when it is pressed, it will send you back to the main game.</a:t>
            </a:r>
          </a:p>
          <a:p>
            <a:pPr marL="0" indent="0">
              <a:buNone/>
            </a:pPr>
            <a:r>
              <a:rPr lang="en-US">
                <a:ea typeface="+mn-lt"/>
                <a:cs typeface="+mn-lt"/>
              </a:rPr>
              <a:t>The inventory shows every weapon that you have in your arsenal and currently equipped weapons will be visually marked with a border. To equip/unequip an item, players simply click on them.</a:t>
            </a:r>
            <a:endParaRPr lang="en-US">
              <a:cs typeface="Arial" panose="020B0604020202020204"/>
            </a:endParaRPr>
          </a:p>
        </p:txBody>
      </p:sp>
      <p:pic>
        <p:nvPicPr>
          <p:cNvPr id="4" name="Picture 4" descr="Diagram&#10;&#10;Description automatically generated">
            <a:extLst>
              <a:ext uri="{FF2B5EF4-FFF2-40B4-BE49-F238E27FC236}">
                <a16:creationId xmlns:a16="http://schemas.microsoft.com/office/drawing/2014/main" id="{DA7A5194-0804-4B42-9C7B-5BC4DD6A6A96}"/>
              </a:ext>
            </a:extLst>
          </p:cNvPr>
          <p:cNvPicPr>
            <a:picLocks noChangeAspect="1"/>
          </p:cNvPicPr>
          <p:nvPr/>
        </p:nvPicPr>
        <p:blipFill>
          <a:blip r:embed="rId2"/>
          <a:stretch>
            <a:fillRect/>
          </a:stretch>
        </p:blipFill>
        <p:spPr>
          <a:xfrm>
            <a:off x="1220722" y="6463012"/>
            <a:ext cx="5138116" cy="2910570"/>
          </a:xfrm>
          <a:prstGeom prst="rect">
            <a:avLst/>
          </a:prstGeom>
        </p:spPr>
      </p:pic>
      <p:sp>
        <p:nvSpPr>
          <p:cNvPr id="5" name="Slide Number Placeholder 4">
            <a:extLst>
              <a:ext uri="{FF2B5EF4-FFF2-40B4-BE49-F238E27FC236}">
                <a16:creationId xmlns:a16="http://schemas.microsoft.com/office/drawing/2014/main" id="{08E9A8A5-E90A-46B2-B3F6-53A4B681A962}"/>
              </a:ext>
            </a:extLst>
          </p:cNvPr>
          <p:cNvSpPr>
            <a:spLocks noGrp="1"/>
          </p:cNvSpPr>
          <p:nvPr>
            <p:ph type="sldNum" sz="quarter" idx="12"/>
          </p:nvPr>
        </p:nvSpPr>
        <p:spPr/>
        <p:txBody>
          <a:bodyPr/>
          <a:lstStyle/>
          <a:p>
            <a:fld id="{6D22F896-40B5-4ADD-8801-0D06FADFA095}" type="slidenum">
              <a:rPr lang="en-US" dirty="0"/>
              <a:t>50</a:t>
            </a:fld>
            <a:endParaRPr lang="en-US"/>
          </a:p>
        </p:txBody>
      </p:sp>
    </p:spTree>
    <p:extLst>
      <p:ext uri="{BB962C8B-B14F-4D97-AF65-F5344CB8AC3E}">
        <p14:creationId xmlns:p14="http://schemas.microsoft.com/office/powerpoint/2010/main" val="4658051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D742B-31AA-4D3A-B5F9-16D37539BD5D}"/>
              </a:ext>
            </a:extLst>
          </p:cNvPr>
          <p:cNvSpPr>
            <a:spLocks noGrp="1"/>
          </p:cNvSpPr>
          <p:nvPr>
            <p:ph type="title"/>
          </p:nvPr>
        </p:nvSpPr>
        <p:spPr/>
        <p:txBody>
          <a:bodyPr/>
          <a:lstStyle/>
          <a:p>
            <a:r>
              <a:rPr lang="en-US">
                <a:cs typeface="Arial"/>
              </a:rPr>
              <a:t>System Menus – Map Selection Screen</a:t>
            </a:r>
            <a:endParaRPr lang="en-US"/>
          </a:p>
        </p:txBody>
      </p:sp>
      <p:sp>
        <p:nvSpPr>
          <p:cNvPr id="3" name="Content Placeholder 2">
            <a:extLst>
              <a:ext uri="{FF2B5EF4-FFF2-40B4-BE49-F238E27FC236}">
                <a16:creationId xmlns:a16="http://schemas.microsoft.com/office/drawing/2014/main" id="{BE475093-5DAA-41BD-BB6C-76385456ECCA}"/>
              </a:ext>
            </a:extLst>
          </p:cNvPr>
          <p:cNvSpPr>
            <a:spLocks noGrp="1"/>
          </p:cNvSpPr>
          <p:nvPr>
            <p:ph idx="1"/>
          </p:nvPr>
        </p:nvSpPr>
        <p:spPr>
          <a:xfrm>
            <a:off x="855299" y="2092552"/>
            <a:ext cx="5024197" cy="3844141"/>
          </a:xfrm>
        </p:spPr>
        <p:txBody>
          <a:bodyPr>
            <a:normAutofit lnSpcReduction="10000"/>
          </a:bodyPr>
          <a:lstStyle/>
          <a:p>
            <a:pPr marL="0" indent="0">
              <a:buNone/>
            </a:pPr>
            <a:r>
              <a:rPr lang="en-US" dirty="0">
                <a:ea typeface="+mn-lt"/>
                <a:cs typeface="+mn-lt"/>
              </a:rPr>
              <a:t>In the map selection screen, players will see icons of various stages and shops that are available to them. By hovering over each icon, text will show up at the bottom of the screen, giving info about the stage such as how much loot is potentially available and potentially how dangerous it might be.</a:t>
            </a:r>
          </a:p>
          <a:p>
            <a:pPr marL="0" indent="0">
              <a:buNone/>
            </a:pPr>
            <a:r>
              <a:rPr lang="en-US" dirty="0">
                <a:ea typeface="+mn-lt"/>
                <a:cs typeface="+mn-lt"/>
              </a:rPr>
              <a:t>It is important to us that the player is aware of the challenge ahead. We want our players to know what they are getting themselves into when starting a new level. </a:t>
            </a:r>
            <a:endParaRPr lang="en-US" dirty="0">
              <a:cs typeface="Arial" panose="020B0604020202020204"/>
            </a:endParaRPr>
          </a:p>
        </p:txBody>
      </p:sp>
      <p:pic>
        <p:nvPicPr>
          <p:cNvPr id="4" name="Picture 4" descr="Graphical user interface, text&#10;&#10;Description automatically generated">
            <a:extLst>
              <a:ext uri="{FF2B5EF4-FFF2-40B4-BE49-F238E27FC236}">
                <a16:creationId xmlns:a16="http://schemas.microsoft.com/office/drawing/2014/main" id="{7340ADBD-EB62-4B86-9DF5-BAA2AA99F8BC}"/>
              </a:ext>
            </a:extLst>
          </p:cNvPr>
          <p:cNvPicPr>
            <a:picLocks noChangeAspect="1"/>
          </p:cNvPicPr>
          <p:nvPr/>
        </p:nvPicPr>
        <p:blipFill>
          <a:blip r:embed="rId2"/>
          <a:stretch>
            <a:fillRect/>
          </a:stretch>
        </p:blipFill>
        <p:spPr>
          <a:xfrm>
            <a:off x="1029512" y="6161248"/>
            <a:ext cx="5460371" cy="2929943"/>
          </a:xfrm>
          <a:prstGeom prst="rect">
            <a:avLst/>
          </a:prstGeom>
        </p:spPr>
      </p:pic>
      <p:sp>
        <p:nvSpPr>
          <p:cNvPr id="5" name="Slide Number Placeholder 4">
            <a:extLst>
              <a:ext uri="{FF2B5EF4-FFF2-40B4-BE49-F238E27FC236}">
                <a16:creationId xmlns:a16="http://schemas.microsoft.com/office/drawing/2014/main" id="{64339A87-67AC-42B5-9DBB-6EFAD6A8CDFA}"/>
              </a:ext>
            </a:extLst>
          </p:cNvPr>
          <p:cNvSpPr>
            <a:spLocks noGrp="1"/>
          </p:cNvSpPr>
          <p:nvPr>
            <p:ph type="sldNum" sz="quarter" idx="12"/>
          </p:nvPr>
        </p:nvSpPr>
        <p:spPr/>
        <p:txBody>
          <a:bodyPr/>
          <a:lstStyle/>
          <a:p>
            <a:fld id="{6D22F896-40B5-4ADD-8801-0D06FADFA095}" type="slidenum">
              <a:rPr lang="en-US" dirty="0"/>
              <a:t>51</a:t>
            </a:fld>
            <a:endParaRPr lang="en-US"/>
          </a:p>
        </p:txBody>
      </p:sp>
    </p:spTree>
    <p:extLst>
      <p:ext uri="{BB962C8B-B14F-4D97-AF65-F5344CB8AC3E}">
        <p14:creationId xmlns:p14="http://schemas.microsoft.com/office/powerpoint/2010/main" val="12405327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13953-0999-42CB-AA1F-F64501D4DB5D}"/>
              </a:ext>
            </a:extLst>
          </p:cNvPr>
          <p:cNvSpPr>
            <a:spLocks noGrp="1"/>
          </p:cNvSpPr>
          <p:nvPr>
            <p:ph type="title"/>
          </p:nvPr>
        </p:nvSpPr>
        <p:spPr/>
        <p:txBody>
          <a:bodyPr/>
          <a:lstStyle/>
          <a:p>
            <a:r>
              <a:rPr lang="en-US">
                <a:cs typeface="Arial"/>
              </a:rPr>
              <a:t>Game Design Plan – Roles Needed</a:t>
            </a:r>
            <a:endParaRPr lang="en-US"/>
          </a:p>
        </p:txBody>
      </p:sp>
      <p:sp>
        <p:nvSpPr>
          <p:cNvPr id="3" name="Content Placeholder 2">
            <a:extLst>
              <a:ext uri="{FF2B5EF4-FFF2-40B4-BE49-F238E27FC236}">
                <a16:creationId xmlns:a16="http://schemas.microsoft.com/office/drawing/2014/main" id="{44616595-16DA-4206-8D6F-5A63660285FF}"/>
              </a:ext>
            </a:extLst>
          </p:cNvPr>
          <p:cNvSpPr>
            <a:spLocks noGrp="1"/>
          </p:cNvSpPr>
          <p:nvPr>
            <p:ph idx="1"/>
          </p:nvPr>
        </p:nvSpPr>
        <p:spPr/>
        <p:txBody>
          <a:bodyPr/>
          <a:lstStyle/>
          <a:p>
            <a:pPr marL="257810" indent="-257810"/>
            <a:r>
              <a:rPr lang="en-US">
                <a:cs typeface="Arial"/>
              </a:rPr>
              <a:t>Programmer</a:t>
            </a:r>
            <a:endParaRPr lang="en-US"/>
          </a:p>
          <a:p>
            <a:pPr marL="257810" indent="-257810"/>
            <a:r>
              <a:rPr lang="en-US">
                <a:cs typeface="Arial"/>
              </a:rPr>
              <a:t>Game tester</a:t>
            </a:r>
          </a:p>
          <a:p>
            <a:pPr marL="257810" indent="-257810"/>
            <a:r>
              <a:rPr lang="en-US">
                <a:cs typeface="Arial"/>
              </a:rPr>
              <a:t>Art Director</a:t>
            </a:r>
          </a:p>
          <a:p>
            <a:pPr marL="257810" indent="-257810"/>
            <a:r>
              <a:rPr lang="en-US">
                <a:cs typeface="Arial"/>
              </a:rPr>
              <a:t>Audio Director</a:t>
            </a:r>
          </a:p>
          <a:p>
            <a:pPr marL="257810" indent="-257810"/>
            <a:r>
              <a:rPr lang="en-US">
                <a:cs typeface="Arial"/>
              </a:rPr>
              <a:t>UI Director</a:t>
            </a:r>
          </a:p>
          <a:p>
            <a:pPr marL="257810" indent="-257810"/>
            <a:r>
              <a:rPr lang="en-US">
                <a:cs typeface="Arial"/>
              </a:rPr>
              <a:t>Level designer</a:t>
            </a:r>
          </a:p>
          <a:p>
            <a:pPr marL="257810" indent="-257810"/>
            <a:r>
              <a:rPr lang="en-US">
                <a:cs typeface="Arial"/>
              </a:rPr>
              <a:t>Marketing staff</a:t>
            </a:r>
          </a:p>
        </p:txBody>
      </p:sp>
      <p:sp>
        <p:nvSpPr>
          <p:cNvPr id="4" name="Slide Number Placeholder 3">
            <a:extLst>
              <a:ext uri="{FF2B5EF4-FFF2-40B4-BE49-F238E27FC236}">
                <a16:creationId xmlns:a16="http://schemas.microsoft.com/office/drawing/2014/main" id="{F4F69EB9-A8E1-43C9-AFB5-DC3BAF531DFE}"/>
              </a:ext>
            </a:extLst>
          </p:cNvPr>
          <p:cNvSpPr>
            <a:spLocks noGrp="1"/>
          </p:cNvSpPr>
          <p:nvPr>
            <p:ph type="sldNum" sz="quarter" idx="12"/>
          </p:nvPr>
        </p:nvSpPr>
        <p:spPr/>
        <p:txBody>
          <a:bodyPr/>
          <a:lstStyle/>
          <a:p>
            <a:fld id="{6D22F896-40B5-4ADD-8801-0D06FADFA095}" type="slidenum">
              <a:rPr lang="en-US" dirty="0"/>
              <a:t>52</a:t>
            </a:fld>
            <a:endParaRPr lang="en-US"/>
          </a:p>
        </p:txBody>
      </p:sp>
    </p:spTree>
    <p:extLst>
      <p:ext uri="{BB962C8B-B14F-4D97-AF65-F5344CB8AC3E}">
        <p14:creationId xmlns:p14="http://schemas.microsoft.com/office/powerpoint/2010/main" val="60083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F01B9-2B40-4B43-BC55-329C79C9D34D}"/>
              </a:ext>
            </a:extLst>
          </p:cNvPr>
          <p:cNvSpPr>
            <a:spLocks noGrp="1"/>
          </p:cNvSpPr>
          <p:nvPr>
            <p:ph type="title"/>
          </p:nvPr>
        </p:nvSpPr>
        <p:spPr/>
        <p:txBody>
          <a:bodyPr/>
          <a:lstStyle/>
          <a:p>
            <a:r>
              <a:rPr lang="en-US" dirty="0">
                <a:cs typeface="Arial"/>
              </a:rPr>
              <a:t>Game Design Plan – </a:t>
            </a:r>
            <a:r>
              <a:rPr lang="en-US">
                <a:cs typeface="Arial"/>
              </a:rPr>
              <a:t>Production(1)</a:t>
            </a:r>
            <a:endParaRPr lang="en-US"/>
          </a:p>
        </p:txBody>
      </p:sp>
      <p:sp>
        <p:nvSpPr>
          <p:cNvPr id="3" name="Content Placeholder 2">
            <a:extLst>
              <a:ext uri="{FF2B5EF4-FFF2-40B4-BE49-F238E27FC236}">
                <a16:creationId xmlns:a16="http://schemas.microsoft.com/office/drawing/2014/main" id="{CD032132-B528-40A4-8DA3-619BDE2C0554}"/>
              </a:ext>
            </a:extLst>
          </p:cNvPr>
          <p:cNvSpPr>
            <a:spLocks noGrp="1"/>
          </p:cNvSpPr>
          <p:nvPr>
            <p:ph idx="1"/>
          </p:nvPr>
        </p:nvSpPr>
        <p:spPr/>
        <p:txBody>
          <a:bodyPr>
            <a:normAutofit lnSpcReduction="10000"/>
          </a:bodyPr>
          <a:lstStyle/>
          <a:p>
            <a:pPr marL="257810" indent="-257810"/>
            <a:r>
              <a:rPr lang="en-US" dirty="0">
                <a:cs typeface="Arial"/>
              </a:rPr>
              <a:t>Total production time: 180 – 200 hours.</a:t>
            </a:r>
          </a:p>
          <a:p>
            <a:pPr marL="257810" indent="-257810"/>
            <a:r>
              <a:rPr lang="en-US" dirty="0">
                <a:cs typeface="Arial"/>
              </a:rPr>
              <a:t>Operations can be pipelined and carried out in parallel.</a:t>
            </a:r>
          </a:p>
          <a:p>
            <a:pPr marL="257810" indent="-257810"/>
            <a:r>
              <a:rPr lang="en-US" dirty="0">
                <a:cs typeface="Arial"/>
              </a:rPr>
              <a:t>100-110 hours go into coding and the programmer can start straight away, using default textures and bodies to add fundamental features.</a:t>
            </a:r>
          </a:p>
          <a:p>
            <a:pPr marL="257810" indent="-257810"/>
            <a:r>
              <a:rPr lang="en-US" dirty="0">
                <a:cs typeface="Arial"/>
              </a:rPr>
              <a:t>Quickly make a test level to test various features.</a:t>
            </a:r>
          </a:p>
          <a:p>
            <a:pPr marL="257810" indent="-257810"/>
            <a:r>
              <a:rPr lang="en-US" dirty="0">
                <a:cs typeface="Arial"/>
              </a:rPr>
              <a:t>While the programmer is at work, art and music directors can start on getting assets. One by one, the programmer can drop in the textures/audio and set up animation states and audio managers.</a:t>
            </a:r>
          </a:p>
        </p:txBody>
      </p:sp>
      <p:sp>
        <p:nvSpPr>
          <p:cNvPr id="4" name="Slide Number Placeholder 3">
            <a:extLst>
              <a:ext uri="{FF2B5EF4-FFF2-40B4-BE49-F238E27FC236}">
                <a16:creationId xmlns:a16="http://schemas.microsoft.com/office/drawing/2014/main" id="{60D62C4B-7022-4706-83DC-F67888E65D06}"/>
              </a:ext>
            </a:extLst>
          </p:cNvPr>
          <p:cNvSpPr>
            <a:spLocks noGrp="1"/>
          </p:cNvSpPr>
          <p:nvPr>
            <p:ph type="sldNum" sz="quarter" idx="12"/>
          </p:nvPr>
        </p:nvSpPr>
        <p:spPr/>
        <p:txBody>
          <a:bodyPr/>
          <a:lstStyle/>
          <a:p>
            <a:fld id="{6D22F896-40B5-4ADD-8801-0D06FADFA095}" type="slidenum">
              <a:rPr lang="en-US" dirty="0"/>
              <a:t>53</a:t>
            </a:fld>
            <a:endParaRPr lang="en-US"/>
          </a:p>
        </p:txBody>
      </p:sp>
    </p:spTree>
    <p:extLst>
      <p:ext uri="{BB962C8B-B14F-4D97-AF65-F5344CB8AC3E}">
        <p14:creationId xmlns:p14="http://schemas.microsoft.com/office/powerpoint/2010/main" val="3889171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F01B9-2B40-4B43-BC55-329C79C9D34D}"/>
              </a:ext>
            </a:extLst>
          </p:cNvPr>
          <p:cNvSpPr>
            <a:spLocks noGrp="1"/>
          </p:cNvSpPr>
          <p:nvPr>
            <p:ph type="title"/>
          </p:nvPr>
        </p:nvSpPr>
        <p:spPr/>
        <p:txBody>
          <a:bodyPr/>
          <a:lstStyle/>
          <a:p>
            <a:r>
              <a:rPr lang="en-US" dirty="0">
                <a:cs typeface="Arial"/>
              </a:rPr>
              <a:t>Game Design Plan – </a:t>
            </a:r>
            <a:r>
              <a:rPr lang="en-US">
                <a:cs typeface="Arial"/>
              </a:rPr>
              <a:t>Production(2)</a:t>
            </a:r>
            <a:endParaRPr lang="en-US"/>
          </a:p>
        </p:txBody>
      </p:sp>
      <p:sp>
        <p:nvSpPr>
          <p:cNvPr id="3" name="Content Placeholder 2">
            <a:extLst>
              <a:ext uri="{FF2B5EF4-FFF2-40B4-BE49-F238E27FC236}">
                <a16:creationId xmlns:a16="http://schemas.microsoft.com/office/drawing/2014/main" id="{CD032132-B528-40A4-8DA3-619BDE2C0554}"/>
              </a:ext>
            </a:extLst>
          </p:cNvPr>
          <p:cNvSpPr>
            <a:spLocks noGrp="1"/>
          </p:cNvSpPr>
          <p:nvPr>
            <p:ph idx="1"/>
          </p:nvPr>
        </p:nvSpPr>
        <p:spPr/>
        <p:txBody>
          <a:bodyPr>
            <a:normAutofit fontScale="92500" lnSpcReduction="20000"/>
          </a:bodyPr>
          <a:lstStyle/>
          <a:p>
            <a:pPr marL="257810" indent="-257810"/>
            <a:r>
              <a:rPr lang="en-US" dirty="0">
                <a:cs typeface="Arial"/>
              </a:rPr>
              <a:t>For every feature that the </a:t>
            </a:r>
            <a:r>
              <a:rPr lang="en-US">
                <a:cs typeface="Arial"/>
              </a:rPr>
              <a:t>programmer adds, they will </a:t>
            </a:r>
            <a:r>
              <a:rPr lang="en-US" dirty="0">
                <a:cs typeface="Arial"/>
              </a:rPr>
              <a:t>rigorously </a:t>
            </a:r>
            <a:r>
              <a:rPr lang="en-US">
                <a:cs typeface="Arial"/>
              </a:rPr>
              <a:t>put it through many simulations and find as many bugs as they can.</a:t>
            </a:r>
            <a:endParaRPr lang="en-US" dirty="0">
              <a:cs typeface="Arial"/>
            </a:endParaRPr>
          </a:p>
          <a:p>
            <a:pPr marL="257810" indent="-257810"/>
            <a:r>
              <a:rPr lang="en-US">
                <a:cs typeface="Arial"/>
              </a:rPr>
              <a:t>For example, when creating characters with AI, they should be tested to their limits. Is the game stable no matter where they are placed? How about when 50 of them are loaded in a single level?</a:t>
            </a:r>
            <a:endParaRPr lang="en-US" dirty="0">
              <a:cs typeface="Arial"/>
            </a:endParaRPr>
          </a:p>
          <a:p>
            <a:pPr marL="257810" indent="-257810"/>
            <a:r>
              <a:rPr lang="en-US" dirty="0">
                <a:cs typeface="Arial"/>
              </a:rPr>
              <a:t>UI Director can also start the design of every screen and icon. Communicate with the art and music director for assets. Talk to the programmer about how to link different screens together.</a:t>
            </a:r>
          </a:p>
          <a:p>
            <a:pPr marL="257810" indent="-257810"/>
            <a:r>
              <a:rPr lang="en-US" dirty="0">
                <a:cs typeface="Arial"/>
              </a:rPr>
              <a:t>Meanwhile, the level designer can plan out levels knowing what objects and </a:t>
            </a:r>
            <a:r>
              <a:rPr lang="en-US">
                <a:cs typeface="Arial"/>
              </a:rPr>
              <a:t>game elements will be available.(Characters, loot, security camera)</a:t>
            </a:r>
            <a:endParaRPr lang="en-US" dirty="0">
              <a:cs typeface="Arial"/>
            </a:endParaRPr>
          </a:p>
        </p:txBody>
      </p:sp>
      <p:sp>
        <p:nvSpPr>
          <p:cNvPr id="4" name="Slide Number Placeholder 3">
            <a:extLst>
              <a:ext uri="{FF2B5EF4-FFF2-40B4-BE49-F238E27FC236}">
                <a16:creationId xmlns:a16="http://schemas.microsoft.com/office/drawing/2014/main" id="{1F543174-7A49-4449-8AE5-39E33EDE219D}"/>
              </a:ext>
            </a:extLst>
          </p:cNvPr>
          <p:cNvSpPr>
            <a:spLocks noGrp="1"/>
          </p:cNvSpPr>
          <p:nvPr>
            <p:ph type="sldNum" sz="quarter" idx="12"/>
          </p:nvPr>
        </p:nvSpPr>
        <p:spPr/>
        <p:txBody>
          <a:bodyPr/>
          <a:lstStyle/>
          <a:p>
            <a:fld id="{6D22F896-40B5-4ADD-8801-0D06FADFA095}" type="slidenum">
              <a:rPr lang="en-US" dirty="0"/>
              <a:t>54</a:t>
            </a:fld>
            <a:endParaRPr lang="en-US"/>
          </a:p>
        </p:txBody>
      </p:sp>
    </p:spTree>
    <p:extLst>
      <p:ext uri="{BB962C8B-B14F-4D97-AF65-F5344CB8AC3E}">
        <p14:creationId xmlns:p14="http://schemas.microsoft.com/office/powerpoint/2010/main" val="15263489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F01B9-2B40-4B43-BC55-329C79C9D34D}"/>
              </a:ext>
            </a:extLst>
          </p:cNvPr>
          <p:cNvSpPr>
            <a:spLocks noGrp="1"/>
          </p:cNvSpPr>
          <p:nvPr>
            <p:ph type="title"/>
          </p:nvPr>
        </p:nvSpPr>
        <p:spPr/>
        <p:txBody>
          <a:bodyPr/>
          <a:lstStyle/>
          <a:p>
            <a:r>
              <a:rPr lang="en-US" dirty="0">
                <a:cs typeface="Arial"/>
              </a:rPr>
              <a:t>Game Design Plan – </a:t>
            </a:r>
            <a:r>
              <a:rPr lang="en-US">
                <a:cs typeface="Arial"/>
              </a:rPr>
              <a:t>Production(3)</a:t>
            </a:r>
            <a:endParaRPr lang="en-US"/>
          </a:p>
        </p:txBody>
      </p:sp>
      <p:sp>
        <p:nvSpPr>
          <p:cNvPr id="3" name="Content Placeholder 2">
            <a:extLst>
              <a:ext uri="{FF2B5EF4-FFF2-40B4-BE49-F238E27FC236}">
                <a16:creationId xmlns:a16="http://schemas.microsoft.com/office/drawing/2014/main" id="{CD032132-B528-40A4-8DA3-619BDE2C0554}"/>
              </a:ext>
            </a:extLst>
          </p:cNvPr>
          <p:cNvSpPr>
            <a:spLocks noGrp="1"/>
          </p:cNvSpPr>
          <p:nvPr>
            <p:ph idx="1"/>
          </p:nvPr>
        </p:nvSpPr>
        <p:spPr/>
        <p:txBody>
          <a:bodyPr>
            <a:normAutofit/>
          </a:bodyPr>
          <a:lstStyle/>
          <a:p>
            <a:pPr marL="257810" indent="-257810"/>
            <a:r>
              <a:rPr lang="en-US" dirty="0">
                <a:cs typeface="Arial"/>
              </a:rPr>
              <a:t>Once most of the features are done at around the 90-100 hour mark, level designer can work with the programmer in assembling levels.</a:t>
            </a:r>
          </a:p>
          <a:p>
            <a:pPr marL="257810" indent="-257810"/>
            <a:r>
              <a:rPr lang="en-US" dirty="0">
                <a:cs typeface="Arial"/>
              </a:rPr>
              <a:t>Towards the end, the marketing team will start to advertise and promote the game, knowing that the features are mostly finished. They will set a realistic release date for the development team to target.</a:t>
            </a:r>
          </a:p>
          <a:p>
            <a:pPr marL="257810" indent="-257810"/>
            <a:r>
              <a:rPr lang="en-US">
                <a:cs typeface="Arial"/>
              </a:rPr>
              <a:t>Afterwards, everyone will test, fix bugs, provide feedback and </a:t>
            </a:r>
            <a:r>
              <a:rPr lang="en-US" dirty="0">
                <a:cs typeface="Arial"/>
              </a:rPr>
              <a:t>tweak various parameters in the game until the release date arrives.</a:t>
            </a:r>
          </a:p>
        </p:txBody>
      </p:sp>
      <p:sp>
        <p:nvSpPr>
          <p:cNvPr id="4" name="Slide Number Placeholder 3">
            <a:extLst>
              <a:ext uri="{FF2B5EF4-FFF2-40B4-BE49-F238E27FC236}">
                <a16:creationId xmlns:a16="http://schemas.microsoft.com/office/drawing/2014/main" id="{58C888A5-5E11-40D5-8935-580113803117}"/>
              </a:ext>
            </a:extLst>
          </p:cNvPr>
          <p:cNvSpPr>
            <a:spLocks noGrp="1"/>
          </p:cNvSpPr>
          <p:nvPr>
            <p:ph type="sldNum" sz="quarter" idx="12"/>
          </p:nvPr>
        </p:nvSpPr>
        <p:spPr/>
        <p:txBody>
          <a:bodyPr/>
          <a:lstStyle/>
          <a:p>
            <a:fld id="{6D22F896-40B5-4ADD-8801-0D06FADFA095}" type="slidenum">
              <a:rPr lang="en-US" dirty="0"/>
              <a:t>55</a:t>
            </a:fld>
            <a:endParaRPr lang="en-US"/>
          </a:p>
        </p:txBody>
      </p:sp>
    </p:spTree>
    <p:extLst>
      <p:ext uri="{BB962C8B-B14F-4D97-AF65-F5344CB8AC3E}">
        <p14:creationId xmlns:p14="http://schemas.microsoft.com/office/powerpoint/2010/main" val="40015001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F01B9-2B40-4B43-BC55-329C79C9D34D}"/>
              </a:ext>
            </a:extLst>
          </p:cNvPr>
          <p:cNvSpPr>
            <a:spLocks noGrp="1"/>
          </p:cNvSpPr>
          <p:nvPr>
            <p:ph type="title"/>
          </p:nvPr>
        </p:nvSpPr>
        <p:spPr/>
        <p:txBody>
          <a:bodyPr/>
          <a:lstStyle/>
          <a:p>
            <a:r>
              <a:rPr lang="en-US" dirty="0">
                <a:cs typeface="Arial"/>
              </a:rPr>
              <a:t>Game Design Plan – </a:t>
            </a:r>
            <a:r>
              <a:rPr lang="en-US">
                <a:cs typeface="Arial"/>
              </a:rPr>
              <a:t>Production(Visual Representation)</a:t>
            </a:r>
            <a:endParaRPr lang="en-US"/>
          </a:p>
        </p:txBody>
      </p:sp>
      <p:pic>
        <p:nvPicPr>
          <p:cNvPr id="6" name="Picture 6" descr="Chart, bar chart&#10;&#10;Description automatically generated">
            <a:extLst>
              <a:ext uri="{FF2B5EF4-FFF2-40B4-BE49-F238E27FC236}">
                <a16:creationId xmlns:a16="http://schemas.microsoft.com/office/drawing/2014/main" id="{EB064467-8286-4DE9-9825-2FB0D3C0E4FD}"/>
              </a:ext>
            </a:extLst>
          </p:cNvPr>
          <p:cNvPicPr>
            <a:picLocks noGrp="1" noChangeAspect="1"/>
          </p:cNvPicPr>
          <p:nvPr>
            <p:ph idx="1"/>
          </p:nvPr>
        </p:nvPicPr>
        <p:blipFill>
          <a:blip r:embed="rId2"/>
          <a:stretch>
            <a:fillRect/>
          </a:stretch>
        </p:blipFill>
        <p:spPr>
          <a:xfrm>
            <a:off x="425383" y="4079602"/>
            <a:ext cx="6001639" cy="3373586"/>
          </a:xfrm>
        </p:spPr>
      </p:pic>
      <p:sp>
        <p:nvSpPr>
          <p:cNvPr id="3" name="Slide Number Placeholder 2">
            <a:extLst>
              <a:ext uri="{FF2B5EF4-FFF2-40B4-BE49-F238E27FC236}">
                <a16:creationId xmlns:a16="http://schemas.microsoft.com/office/drawing/2014/main" id="{6FCF5211-00AA-4C94-B5AA-D83C92D799DB}"/>
              </a:ext>
            </a:extLst>
          </p:cNvPr>
          <p:cNvSpPr>
            <a:spLocks noGrp="1"/>
          </p:cNvSpPr>
          <p:nvPr>
            <p:ph type="sldNum" sz="quarter" idx="12"/>
          </p:nvPr>
        </p:nvSpPr>
        <p:spPr/>
        <p:txBody>
          <a:bodyPr/>
          <a:lstStyle/>
          <a:p>
            <a:fld id="{6D22F896-40B5-4ADD-8801-0D06FADFA095}" type="slidenum">
              <a:rPr lang="en-US" dirty="0"/>
              <a:t>56</a:t>
            </a:fld>
            <a:endParaRPr lang="en-US"/>
          </a:p>
        </p:txBody>
      </p:sp>
    </p:spTree>
    <p:extLst>
      <p:ext uri="{BB962C8B-B14F-4D97-AF65-F5344CB8AC3E}">
        <p14:creationId xmlns:p14="http://schemas.microsoft.com/office/powerpoint/2010/main" val="23554365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8F005-70FA-40BC-B40E-800CB0AC5B1F}"/>
              </a:ext>
            </a:extLst>
          </p:cNvPr>
          <p:cNvSpPr>
            <a:spLocks noGrp="1"/>
          </p:cNvSpPr>
          <p:nvPr>
            <p:ph type="title"/>
          </p:nvPr>
        </p:nvSpPr>
        <p:spPr/>
        <p:txBody>
          <a:bodyPr/>
          <a:lstStyle/>
          <a:p>
            <a:r>
              <a:rPr lang="en-US">
                <a:ea typeface="+mj-lt"/>
                <a:cs typeface="+mj-lt"/>
              </a:rPr>
              <a:t>Postproduction</a:t>
            </a:r>
            <a:endParaRPr lang="en-US"/>
          </a:p>
        </p:txBody>
      </p:sp>
      <p:sp>
        <p:nvSpPr>
          <p:cNvPr id="3" name="Content Placeholder 2">
            <a:extLst>
              <a:ext uri="{FF2B5EF4-FFF2-40B4-BE49-F238E27FC236}">
                <a16:creationId xmlns:a16="http://schemas.microsoft.com/office/drawing/2014/main" id="{32888261-739E-47AA-9134-1C2A8ECCD4C8}"/>
              </a:ext>
            </a:extLst>
          </p:cNvPr>
          <p:cNvSpPr>
            <a:spLocks noGrp="1"/>
          </p:cNvSpPr>
          <p:nvPr>
            <p:ph idx="1"/>
          </p:nvPr>
        </p:nvSpPr>
        <p:spPr/>
        <p:txBody>
          <a:bodyPr/>
          <a:lstStyle/>
          <a:p>
            <a:pPr marL="0" indent="0">
              <a:buNone/>
            </a:pPr>
            <a:r>
              <a:rPr lang="en-US">
                <a:cs typeface="Arial" panose="020B0604020202020204"/>
              </a:rPr>
              <a:t>Postproduction is just as important as the production of the game as it is what will help spread awareness about our game.</a:t>
            </a:r>
          </a:p>
        </p:txBody>
      </p:sp>
      <p:sp>
        <p:nvSpPr>
          <p:cNvPr id="4" name="Slide Number Placeholder 3">
            <a:extLst>
              <a:ext uri="{FF2B5EF4-FFF2-40B4-BE49-F238E27FC236}">
                <a16:creationId xmlns:a16="http://schemas.microsoft.com/office/drawing/2014/main" id="{6CA8E27E-7F36-4129-AD05-C77D975A7E5E}"/>
              </a:ext>
            </a:extLst>
          </p:cNvPr>
          <p:cNvSpPr>
            <a:spLocks noGrp="1"/>
          </p:cNvSpPr>
          <p:nvPr>
            <p:ph type="sldNum" sz="quarter" idx="12"/>
          </p:nvPr>
        </p:nvSpPr>
        <p:spPr/>
        <p:txBody>
          <a:bodyPr/>
          <a:lstStyle/>
          <a:p>
            <a:fld id="{6D22F896-40B5-4ADD-8801-0D06FADFA095}" type="slidenum">
              <a:rPr lang="en-US" dirty="0"/>
              <a:t>57</a:t>
            </a:fld>
            <a:endParaRPr lang="en-US"/>
          </a:p>
        </p:txBody>
      </p:sp>
    </p:spTree>
    <p:extLst>
      <p:ext uri="{BB962C8B-B14F-4D97-AF65-F5344CB8AC3E}">
        <p14:creationId xmlns:p14="http://schemas.microsoft.com/office/powerpoint/2010/main" val="6297940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93D19-8AA2-4226-938B-F4588F47300E}"/>
              </a:ext>
            </a:extLst>
          </p:cNvPr>
          <p:cNvSpPr>
            <a:spLocks noGrp="1"/>
          </p:cNvSpPr>
          <p:nvPr>
            <p:ph type="title"/>
          </p:nvPr>
        </p:nvSpPr>
        <p:spPr/>
        <p:txBody>
          <a:bodyPr/>
          <a:lstStyle/>
          <a:p>
            <a:r>
              <a:rPr lang="en-US" dirty="0">
                <a:ea typeface="+mj-lt"/>
                <a:cs typeface="+mj-lt"/>
              </a:rPr>
              <a:t>Postproduction - </a:t>
            </a:r>
            <a:r>
              <a:rPr lang="en-US"/>
              <a:t>Marketing(Trailers)</a:t>
            </a:r>
            <a:endParaRPr lang="en-US">
              <a:cs typeface="Arial"/>
            </a:endParaRPr>
          </a:p>
        </p:txBody>
      </p:sp>
      <p:sp>
        <p:nvSpPr>
          <p:cNvPr id="3" name="Content Placeholder 2">
            <a:extLst>
              <a:ext uri="{FF2B5EF4-FFF2-40B4-BE49-F238E27FC236}">
                <a16:creationId xmlns:a16="http://schemas.microsoft.com/office/drawing/2014/main" id="{EAAF0788-D7FD-4245-BB55-3091811497B1}"/>
              </a:ext>
            </a:extLst>
          </p:cNvPr>
          <p:cNvSpPr>
            <a:spLocks noGrp="1"/>
          </p:cNvSpPr>
          <p:nvPr>
            <p:ph idx="1"/>
          </p:nvPr>
        </p:nvSpPr>
        <p:spPr>
          <a:xfrm>
            <a:off x="1594677" y="2960935"/>
            <a:ext cx="4284819" cy="2484679"/>
          </a:xfrm>
        </p:spPr>
        <p:txBody>
          <a:bodyPr/>
          <a:lstStyle/>
          <a:p>
            <a:pPr marL="0" indent="0">
              <a:buNone/>
            </a:pPr>
            <a:r>
              <a:rPr lang="en-US">
                <a:ea typeface="+mn-lt"/>
                <a:cs typeface="+mn-lt"/>
              </a:rPr>
              <a:t>Firstly, a trailer should be created in order to raise excitement for the game. Time and effort should be taken in crafting the artwork for this short trailer as it is the first chance for audiences to be interested. </a:t>
            </a:r>
            <a:endParaRPr lang="en-US">
              <a:cs typeface="Arial" panose="020B0604020202020204"/>
            </a:endParaRPr>
          </a:p>
        </p:txBody>
      </p:sp>
      <p:pic>
        <p:nvPicPr>
          <p:cNvPr id="4" name="Picture 4" descr="Graphical user interface&#10;&#10;Description automatically generated">
            <a:extLst>
              <a:ext uri="{FF2B5EF4-FFF2-40B4-BE49-F238E27FC236}">
                <a16:creationId xmlns:a16="http://schemas.microsoft.com/office/drawing/2014/main" id="{46937CF2-3B1E-4399-9F6D-59EB9D0CCCC2}"/>
              </a:ext>
            </a:extLst>
          </p:cNvPr>
          <p:cNvPicPr>
            <a:picLocks noChangeAspect="1"/>
          </p:cNvPicPr>
          <p:nvPr/>
        </p:nvPicPr>
        <p:blipFill>
          <a:blip r:embed="rId2"/>
          <a:stretch>
            <a:fillRect/>
          </a:stretch>
        </p:blipFill>
        <p:spPr>
          <a:xfrm>
            <a:off x="1018170" y="5993243"/>
            <a:ext cx="5344527" cy="2648176"/>
          </a:xfrm>
          <a:prstGeom prst="rect">
            <a:avLst/>
          </a:prstGeom>
        </p:spPr>
      </p:pic>
      <p:sp>
        <p:nvSpPr>
          <p:cNvPr id="5" name="Slide Number Placeholder 4">
            <a:extLst>
              <a:ext uri="{FF2B5EF4-FFF2-40B4-BE49-F238E27FC236}">
                <a16:creationId xmlns:a16="http://schemas.microsoft.com/office/drawing/2014/main" id="{1B3EB8DD-018B-49FA-8575-BB1BB3157D67}"/>
              </a:ext>
            </a:extLst>
          </p:cNvPr>
          <p:cNvSpPr>
            <a:spLocks noGrp="1"/>
          </p:cNvSpPr>
          <p:nvPr>
            <p:ph type="sldNum" sz="quarter" idx="12"/>
          </p:nvPr>
        </p:nvSpPr>
        <p:spPr/>
        <p:txBody>
          <a:bodyPr/>
          <a:lstStyle/>
          <a:p>
            <a:fld id="{6D22F896-40B5-4ADD-8801-0D06FADFA095}" type="slidenum">
              <a:rPr lang="en-US" dirty="0"/>
              <a:t>58</a:t>
            </a:fld>
            <a:endParaRPr lang="en-US"/>
          </a:p>
        </p:txBody>
      </p:sp>
    </p:spTree>
    <p:extLst>
      <p:ext uri="{BB962C8B-B14F-4D97-AF65-F5344CB8AC3E}">
        <p14:creationId xmlns:p14="http://schemas.microsoft.com/office/powerpoint/2010/main" val="34309992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93D19-8AA2-4226-938B-F4588F47300E}"/>
              </a:ext>
            </a:extLst>
          </p:cNvPr>
          <p:cNvSpPr>
            <a:spLocks noGrp="1"/>
          </p:cNvSpPr>
          <p:nvPr>
            <p:ph type="title"/>
          </p:nvPr>
        </p:nvSpPr>
        <p:spPr/>
        <p:txBody>
          <a:bodyPr/>
          <a:lstStyle/>
          <a:p>
            <a:r>
              <a:rPr lang="en-US" dirty="0">
                <a:ea typeface="+mj-lt"/>
                <a:cs typeface="+mj-lt"/>
              </a:rPr>
              <a:t>Postproduction - </a:t>
            </a:r>
            <a:r>
              <a:rPr lang="en-US"/>
              <a:t>Marketing(Sponsorships)</a:t>
            </a:r>
            <a:endParaRPr lang="en-US">
              <a:cs typeface="Arial"/>
            </a:endParaRPr>
          </a:p>
        </p:txBody>
      </p:sp>
      <p:sp>
        <p:nvSpPr>
          <p:cNvPr id="3" name="Content Placeholder 2">
            <a:extLst>
              <a:ext uri="{FF2B5EF4-FFF2-40B4-BE49-F238E27FC236}">
                <a16:creationId xmlns:a16="http://schemas.microsoft.com/office/drawing/2014/main" id="{EAAF0788-D7FD-4245-BB55-3091811497B1}"/>
              </a:ext>
            </a:extLst>
          </p:cNvPr>
          <p:cNvSpPr>
            <a:spLocks noGrp="1"/>
          </p:cNvSpPr>
          <p:nvPr>
            <p:ph idx="1"/>
          </p:nvPr>
        </p:nvSpPr>
        <p:spPr>
          <a:xfrm>
            <a:off x="1594677" y="2960935"/>
            <a:ext cx="4284819" cy="4052028"/>
          </a:xfrm>
        </p:spPr>
        <p:txBody>
          <a:bodyPr/>
          <a:lstStyle/>
          <a:p>
            <a:pPr marL="0" indent="0">
              <a:buNone/>
            </a:pPr>
            <a:r>
              <a:rPr lang="en-US">
                <a:ea typeface="+mn-lt"/>
                <a:cs typeface="+mn-lt"/>
              </a:rPr>
              <a:t>In order to promote the completed A.D.D, free codes and a sponsorship would be provided to popular Twitch Streamers and Youtubers in order to raise awareness of the game.</a:t>
            </a:r>
          </a:p>
          <a:p>
            <a:pPr marL="0" indent="0">
              <a:buNone/>
            </a:pPr>
            <a:r>
              <a:rPr lang="en-US">
                <a:ea typeface="+mn-lt"/>
                <a:cs typeface="+mn-lt"/>
              </a:rPr>
              <a:t>The exposure it would create would really boost sales of the game and be an overall benefit to the A.D.D community. A large community improves the lifespan of the game and helps the possibility of a sequel. </a:t>
            </a:r>
            <a:endParaRPr lang="en-US">
              <a:cs typeface="Arial"/>
            </a:endParaRPr>
          </a:p>
        </p:txBody>
      </p:sp>
      <p:pic>
        <p:nvPicPr>
          <p:cNvPr id="6" name="Picture 6" descr="Icon&#10;&#10;Description automatically generated">
            <a:extLst>
              <a:ext uri="{FF2B5EF4-FFF2-40B4-BE49-F238E27FC236}">
                <a16:creationId xmlns:a16="http://schemas.microsoft.com/office/drawing/2014/main" id="{A3E4095C-35E8-4538-AAE7-950EB17E1FE2}"/>
              </a:ext>
            </a:extLst>
          </p:cNvPr>
          <p:cNvPicPr>
            <a:picLocks noChangeAspect="1"/>
          </p:cNvPicPr>
          <p:nvPr/>
        </p:nvPicPr>
        <p:blipFill>
          <a:blip r:embed="rId2"/>
          <a:stretch>
            <a:fillRect/>
          </a:stretch>
        </p:blipFill>
        <p:spPr>
          <a:xfrm>
            <a:off x="1092238" y="7318502"/>
            <a:ext cx="1714161" cy="1714500"/>
          </a:xfrm>
          <a:prstGeom prst="rect">
            <a:avLst/>
          </a:prstGeom>
        </p:spPr>
      </p:pic>
      <p:pic>
        <p:nvPicPr>
          <p:cNvPr id="7" name="Picture 7" descr="Logo, company name&#10;&#10;Description automatically generated">
            <a:extLst>
              <a:ext uri="{FF2B5EF4-FFF2-40B4-BE49-F238E27FC236}">
                <a16:creationId xmlns:a16="http://schemas.microsoft.com/office/drawing/2014/main" id="{79E48DEF-F746-4708-8D33-6BE44BAE14B0}"/>
              </a:ext>
            </a:extLst>
          </p:cNvPr>
          <p:cNvPicPr>
            <a:picLocks noChangeAspect="1"/>
          </p:cNvPicPr>
          <p:nvPr/>
        </p:nvPicPr>
        <p:blipFill>
          <a:blip r:embed="rId3"/>
          <a:stretch>
            <a:fillRect/>
          </a:stretch>
        </p:blipFill>
        <p:spPr>
          <a:xfrm>
            <a:off x="3227872" y="7318251"/>
            <a:ext cx="2742658" cy="1309955"/>
          </a:xfrm>
          <a:prstGeom prst="rect">
            <a:avLst/>
          </a:prstGeom>
        </p:spPr>
      </p:pic>
      <p:sp>
        <p:nvSpPr>
          <p:cNvPr id="4" name="Slide Number Placeholder 3">
            <a:extLst>
              <a:ext uri="{FF2B5EF4-FFF2-40B4-BE49-F238E27FC236}">
                <a16:creationId xmlns:a16="http://schemas.microsoft.com/office/drawing/2014/main" id="{05FD4367-7D82-49AB-96EA-8185F038C9B9}"/>
              </a:ext>
            </a:extLst>
          </p:cNvPr>
          <p:cNvSpPr>
            <a:spLocks noGrp="1"/>
          </p:cNvSpPr>
          <p:nvPr>
            <p:ph type="sldNum" sz="quarter" idx="12"/>
          </p:nvPr>
        </p:nvSpPr>
        <p:spPr/>
        <p:txBody>
          <a:bodyPr/>
          <a:lstStyle/>
          <a:p>
            <a:fld id="{6D22F896-40B5-4ADD-8801-0D06FADFA095}" type="slidenum">
              <a:rPr lang="en-US" dirty="0"/>
              <a:t>59</a:t>
            </a:fld>
            <a:endParaRPr lang="en-US"/>
          </a:p>
        </p:txBody>
      </p:sp>
    </p:spTree>
    <p:extLst>
      <p:ext uri="{BB962C8B-B14F-4D97-AF65-F5344CB8AC3E}">
        <p14:creationId xmlns:p14="http://schemas.microsoft.com/office/powerpoint/2010/main" val="1835672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89A5B-82CB-432A-9580-15A18F517575}"/>
              </a:ext>
            </a:extLst>
          </p:cNvPr>
          <p:cNvSpPr>
            <a:spLocks noGrp="1"/>
          </p:cNvSpPr>
          <p:nvPr>
            <p:ph type="title"/>
          </p:nvPr>
        </p:nvSpPr>
        <p:spPr/>
        <p:txBody>
          <a:bodyPr>
            <a:normAutofit fontScale="90000"/>
          </a:bodyPr>
          <a:lstStyle/>
          <a:p>
            <a:r>
              <a:rPr lang="en-US">
                <a:cs typeface="Arial"/>
              </a:rPr>
              <a:t>Features That Make The Game Compelling And Unique(Importance of Money)</a:t>
            </a:r>
            <a:endParaRPr lang="en-US"/>
          </a:p>
        </p:txBody>
      </p:sp>
      <p:sp>
        <p:nvSpPr>
          <p:cNvPr id="3" name="Content Placeholder 2">
            <a:extLst>
              <a:ext uri="{FF2B5EF4-FFF2-40B4-BE49-F238E27FC236}">
                <a16:creationId xmlns:a16="http://schemas.microsoft.com/office/drawing/2014/main" id="{65144043-0062-46DE-A60C-480E837AA827}"/>
              </a:ext>
            </a:extLst>
          </p:cNvPr>
          <p:cNvSpPr>
            <a:spLocks noGrp="1"/>
          </p:cNvSpPr>
          <p:nvPr>
            <p:ph idx="1"/>
          </p:nvPr>
        </p:nvSpPr>
        <p:spPr>
          <a:xfrm>
            <a:off x="1594677" y="2960935"/>
            <a:ext cx="4284819" cy="3224327"/>
          </a:xfrm>
        </p:spPr>
        <p:txBody>
          <a:bodyPr>
            <a:normAutofit lnSpcReduction="10000"/>
          </a:bodyPr>
          <a:lstStyle/>
          <a:p>
            <a:pPr marL="0" indent="0">
              <a:buNone/>
            </a:pPr>
            <a:r>
              <a:rPr lang="en-US" dirty="0">
                <a:cs typeface="Arial"/>
              </a:rPr>
              <a:t>The core theme of the game is money. This means a lot of the game’s features will revolve around money and how it can be used.</a:t>
            </a:r>
          </a:p>
          <a:p>
            <a:pPr marL="0" indent="0">
              <a:buNone/>
            </a:pPr>
            <a:r>
              <a:rPr lang="en-US" dirty="0">
                <a:cs typeface="Arial"/>
              </a:rPr>
              <a:t>Money motivates the player through </a:t>
            </a:r>
            <a:r>
              <a:rPr lang="en-US" dirty="0" err="1">
                <a:cs typeface="Arial"/>
              </a:rPr>
              <a:t>Starman’s</a:t>
            </a:r>
            <a:r>
              <a:rPr lang="en-US" dirty="0">
                <a:cs typeface="Arial"/>
              </a:rPr>
              <a:t> threats but players will find it difficult to collect the amount owed without spending a bit of it on useful items.</a:t>
            </a:r>
            <a:endParaRPr lang="en-US" dirty="0">
              <a:ea typeface="+mn-lt"/>
              <a:cs typeface="+mn-lt"/>
            </a:endParaRPr>
          </a:p>
          <a:p>
            <a:pPr marL="0" indent="0">
              <a:buNone/>
            </a:pPr>
            <a:endParaRPr lang="en-US" dirty="0">
              <a:cs typeface="Arial"/>
            </a:endParaRPr>
          </a:p>
        </p:txBody>
      </p:sp>
      <p:pic>
        <p:nvPicPr>
          <p:cNvPr id="5" name="Picture 5" descr="Diagram, engineering drawing&#10;&#10;Description automatically generated">
            <a:extLst>
              <a:ext uri="{FF2B5EF4-FFF2-40B4-BE49-F238E27FC236}">
                <a16:creationId xmlns:a16="http://schemas.microsoft.com/office/drawing/2014/main" id="{E0235C26-E83F-4E05-A818-9C61D0DB8536}"/>
              </a:ext>
            </a:extLst>
          </p:cNvPr>
          <p:cNvPicPr>
            <a:picLocks noChangeAspect="1"/>
          </p:cNvPicPr>
          <p:nvPr/>
        </p:nvPicPr>
        <p:blipFill>
          <a:blip r:embed="rId2"/>
          <a:stretch>
            <a:fillRect/>
          </a:stretch>
        </p:blipFill>
        <p:spPr>
          <a:xfrm>
            <a:off x="1715106" y="6162489"/>
            <a:ext cx="3579837" cy="3285321"/>
          </a:xfrm>
          <a:prstGeom prst="rect">
            <a:avLst/>
          </a:prstGeom>
        </p:spPr>
      </p:pic>
      <p:sp>
        <p:nvSpPr>
          <p:cNvPr id="4" name="Slide Number Placeholder 3">
            <a:extLst>
              <a:ext uri="{FF2B5EF4-FFF2-40B4-BE49-F238E27FC236}">
                <a16:creationId xmlns:a16="http://schemas.microsoft.com/office/drawing/2014/main" id="{3C4552D2-00EF-49B8-9C9C-728AEA16FEB4}"/>
              </a:ext>
            </a:extLst>
          </p:cNvPr>
          <p:cNvSpPr>
            <a:spLocks noGrp="1"/>
          </p:cNvSpPr>
          <p:nvPr>
            <p:ph type="sldNum" sz="quarter" idx="12"/>
          </p:nvPr>
        </p:nvSpPr>
        <p:spPr/>
        <p:txBody>
          <a:bodyPr/>
          <a:lstStyle/>
          <a:p>
            <a:fld id="{6D22F896-40B5-4ADD-8801-0D06FADFA095}" type="slidenum">
              <a:rPr lang="en-US" dirty="0"/>
              <a:t>6</a:t>
            </a:fld>
            <a:endParaRPr lang="en-US"/>
          </a:p>
        </p:txBody>
      </p:sp>
    </p:spTree>
    <p:extLst>
      <p:ext uri="{BB962C8B-B14F-4D97-AF65-F5344CB8AC3E}">
        <p14:creationId xmlns:p14="http://schemas.microsoft.com/office/powerpoint/2010/main" val="27660410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681E8-DCF4-4808-B172-8343D12CFCDA}"/>
              </a:ext>
            </a:extLst>
          </p:cNvPr>
          <p:cNvSpPr>
            <a:spLocks noGrp="1"/>
          </p:cNvSpPr>
          <p:nvPr>
            <p:ph type="title"/>
          </p:nvPr>
        </p:nvSpPr>
        <p:spPr/>
        <p:txBody>
          <a:bodyPr/>
          <a:lstStyle/>
          <a:p>
            <a:r>
              <a:rPr lang="en-US">
                <a:cs typeface="Arial"/>
              </a:rPr>
              <a:t>Conclusion</a:t>
            </a:r>
            <a:endParaRPr lang="en-US"/>
          </a:p>
        </p:txBody>
      </p:sp>
      <p:sp>
        <p:nvSpPr>
          <p:cNvPr id="3" name="Content Placeholder 2">
            <a:extLst>
              <a:ext uri="{FF2B5EF4-FFF2-40B4-BE49-F238E27FC236}">
                <a16:creationId xmlns:a16="http://schemas.microsoft.com/office/drawing/2014/main" id="{44A41FEF-0C5C-4BD4-B8B1-257B0EBB8352}"/>
              </a:ext>
            </a:extLst>
          </p:cNvPr>
          <p:cNvSpPr>
            <a:spLocks noGrp="1"/>
          </p:cNvSpPr>
          <p:nvPr>
            <p:ph idx="1"/>
          </p:nvPr>
        </p:nvSpPr>
        <p:spPr>
          <a:xfrm>
            <a:off x="1019311" y="1949930"/>
            <a:ext cx="4860185" cy="6788878"/>
          </a:xfrm>
        </p:spPr>
        <p:txBody>
          <a:bodyPr>
            <a:normAutofit fontScale="85000" lnSpcReduction="20000"/>
          </a:bodyPr>
          <a:lstStyle/>
          <a:p>
            <a:pPr marL="257810" indent="-257810"/>
            <a:r>
              <a:rPr lang="en-US" dirty="0">
                <a:ea typeface="+mn-lt"/>
                <a:cs typeface="+mn-lt"/>
              </a:rPr>
              <a:t>Completing A.D.D. is a vigorous process. It takes a lot of time and dedication to create all the assets, mechanics, ideas and everything else that is needed for a fully playable version of A.D.D.</a:t>
            </a:r>
            <a:endParaRPr lang="en-US" dirty="0"/>
          </a:p>
          <a:p>
            <a:pPr marL="257810" indent="-257810"/>
            <a:r>
              <a:rPr lang="en-US" dirty="0">
                <a:ea typeface="+mn-lt"/>
                <a:cs typeface="+mn-lt"/>
              </a:rPr>
              <a:t>We believe that this idea when done correctly, can be popular, very fun to play and successful. Building this project from the ground up can be challenging but once all the mechanics of the game that are essential for the player are fully stable, developers can focus on level design and polish. </a:t>
            </a:r>
          </a:p>
          <a:p>
            <a:pPr marL="257810" indent="-257810"/>
            <a:r>
              <a:rPr lang="en-US" dirty="0">
                <a:ea typeface="+mn-lt"/>
                <a:cs typeface="+mn-lt"/>
              </a:rPr>
              <a:t>This game is theoretically infinitely expandable as newer levels can be created whenever the ability to do so is there. This keeps the game fresh and keeps bringing the players that love the game back for more and potentially new players.</a:t>
            </a:r>
            <a:endParaRPr lang="en-US" dirty="0">
              <a:cs typeface="Arial" panose="020B0604020202020204"/>
            </a:endParaRPr>
          </a:p>
          <a:p>
            <a:pPr marL="257810" indent="-257810"/>
            <a:r>
              <a:rPr lang="en-US" dirty="0">
                <a:ea typeface="+mn-lt"/>
                <a:cs typeface="+mn-lt"/>
              </a:rPr>
              <a:t>Every step outlined in this document is essential to be completed correctly. For example, if our ideas for postproduction are not applied correctly this whole project has a bigger chance of never taking off and essentially failing.</a:t>
            </a:r>
          </a:p>
          <a:p>
            <a:pPr marL="257810" indent="-257810"/>
            <a:r>
              <a:rPr lang="en-US" dirty="0">
                <a:ea typeface="+mn-lt"/>
                <a:cs typeface="+mn-lt"/>
              </a:rPr>
              <a:t>We believe that if this project is done properly, it can be profitable. For example, we can offer the ability to purchase our currency for money thus giving the player the ability to buy powerful items in the store faster. </a:t>
            </a:r>
            <a:endParaRPr lang="en-US" dirty="0">
              <a:cs typeface="Arial" panose="020B0604020202020204"/>
            </a:endParaRPr>
          </a:p>
        </p:txBody>
      </p:sp>
      <p:sp>
        <p:nvSpPr>
          <p:cNvPr id="4" name="Slide Number Placeholder 3">
            <a:extLst>
              <a:ext uri="{FF2B5EF4-FFF2-40B4-BE49-F238E27FC236}">
                <a16:creationId xmlns:a16="http://schemas.microsoft.com/office/drawing/2014/main" id="{00A0CF75-58C9-4B30-9357-97228ACFE960}"/>
              </a:ext>
            </a:extLst>
          </p:cNvPr>
          <p:cNvSpPr>
            <a:spLocks noGrp="1"/>
          </p:cNvSpPr>
          <p:nvPr>
            <p:ph type="sldNum" sz="quarter" idx="12"/>
          </p:nvPr>
        </p:nvSpPr>
        <p:spPr/>
        <p:txBody>
          <a:bodyPr/>
          <a:lstStyle/>
          <a:p>
            <a:fld id="{6D22F896-40B5-4ADD-8801-0D06FADFA095}" type="slidenum">
              <a:rPr lang="en-US" dirty="0"/>
              <a:t>60</a:t>
            </a:fld>
            <a:endParaRPr lang="en-US"/>
          </a:p>
        </p:txBody>
      </p:sp>
    </p:spTree>
    <p:extLst>
      <p:ext uri="{BB962C8B-B14F-4D97-AF65-F5344CB8AC3E}">
        <p14:creationId xmlns:p14="http://schemas.microsoft.com/office/powerpoint/2010/main" val="20609485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F44F6-8B9E-4DBD-B4C2-32798864FEEC}"/>
              </a:ext>
            </a:extLst>
          </p:cNvPr>
          <p:cNvSpPr>
            <a:spLocks noGrp="1"/>
          </p:cNvSpPr>
          <p:nvPr>
            <p:ph type="title"/>
          </p:nvPr>
        </p:nvSpPr>
        <p:spPr/>
        <p:txBody>
          <a:bodyPr/>
          <a:lstStyle/>
          <a:p>
            <a:r>
              <a:rPr lang="en-US">
                <a:cs typeface="Arial"/>
              </a:rPr>
              <a:t>References</a:t>
            </a:r>
          </a:p>
        </p:txBody>
      </p:sp>
      <p:sp>
        <p:nvSpPr>
          <p:cNvPr id="3" name="Content Placeholder 2">
            <a:extLst>
              <a:ext uri="{FF2B5EF4-FFF2-40B4-BE49-F238E27FC236}">
                <a16:creationId xmlns:a16="http://schemas.microsoft.com/office/drawing/2014/main" id="{BABEE942-674A-4939-BCCB-6027EABFDF05}"/>
              </a:ext>
            </a:extLst>
          </p:cNvPr>
          <p:cNvSpPr>
            <a:spLocks noGrp="1"/>
          </p:cNvSpPr>
          <p:nvPr>
            <p:ph idx="1"/>
          </p:nvPr>
        </p:nvSpPr>
        <p:spPr/>
        <p:txBody>
          <a:bodyPr/>
          <a:lstStyle/>
          <a:p>
            <a:pPr marL="0" indent="0">
              <a:buNone/>
            </a:pPr>
            <a:r>
              <a:rPr lang="en-US" dirty="0">
                <a:cs typeface="Arial"/>
              </a:rPr>
              <a:t>The </a:t>
            </a:r>
            <a:r>
              <a:rPr lang="en-US" dirty="0" err="1">
                <a:cs typeface="Arial"/>
              </a:rPr>
              <a:t>Github</a:t>
            </a:r>
            <a:r>
              <a:rPr lang="en-US" dirty="0">
                <a:cs typeface="Arial"/>
              </a:rPr>
              <a:t> repository:</a:t>
            </a:r>
            <a:r>
              <a:rPr lang="en-US" dirty="0">
                <a:ea typeface="+mn-lt"/>
                <a:cs typeface="+mn-lt"/>
              </a:rPr>
              <a:t> </a:t>
            </a:r>
            <a:r>
              <a:rPr lang="en-US" dirty="0">
                <a:ea typeface="+mn-lt"/>
                <a:cs typeface="+mn-lt"/>
                <a:hlinkClick r:id="rId2"/>
              </a:rPr>
              <a:t>https://github.com/TheCaister/At-Debts-Door-Document</a:t>
            </a:r>
            <a:endParaRPr lang="en-US" dirty="0">
              <a:cs typeface="Arial"/>
            </a:endParaRPr>
          </a:p>
        </p:txBody>
      </p:sp>
      <p:sp>
        <p:nvSpPr>
          <p:cNvPr id="4" name="Slide Number Placeholder 3">
            <a:extLst>
              <a:ext uri="{FF2B5EF4-FFF2-40B4-BE49-F238E27FC236}">
                <a16:creationId xmlns:a16="http://schemas.microsoft.com/office/drawing/2014/main" id="{9B2D336C-4993-4AE3-B1E2-BBA372DEB894}"/>
              </a:ext>
            </a:extLst>
          </p:cNvPr>
          <p:cNvSpPr>
            <a:spLocks noGrp="1"/>
          </p:cNvSpPr>
          <p:nvPr>
            <p:ph type="sldNum" sz="quarter" idx="12"/>
          </p:nvPr>
        </p:nvSpPr>
        <p:spPr/>
        <p:txBody>
          <a:bodyPr/>
          <a:lstStyle/>
          <a:p>
            <a:fld id="{6D22F896-40B5-4ADD-8801-0D06FADFA095}" type="slidenum">
              <a:rPr lang="en-US" dirty="0"/>
              <a:t>61</a:t>
            </a:fld>
            <a:endParaRPr lang="en-US"/>
          </a:p>
        </p:txBody>
      </p:sp>
    </p:spTree>
    <p:extLst>
      <p:ext uri="{BB962C8B-B14F-4D97-AF65-F5344CB8AC3E}">
        <p14:creationId xmlns:p14="http://schemas.microsoft.com/office/powerpoint/2010/main" val="769267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89A5B-82CB-432A-9580-15A18F517575}"/>
              </a:ext>
            </a:extLst>
          </p:cNvPr>
          <p:cNvSpPr>
            <a:spLocks noGrp="1"/>
          </p:cNvSpPr>
          <p:nvPr>
            <p:ph type="title"/>
          </p:nvPr>
        </p:nvSpPr>
        <p:spPr/>
        <p:txBody>
          <a:bodyPr>
            <a:normAutofit fontScale="90000"/>
          </a:bodyPr>
          <a:lstStyle/>
          <a:p>
            <a:r>
              <a:rPr lang="en-US">
                <a:cs typeface="Arial"/>
              </a:rPr>
              <a:t>Features That Make The Game Compelling And Unique(Scarcity and Strategy)</a:t>
            </a:r>
            <a:endParaRPr lang="en-US"/>
          </a:p>
        </p:txBody>
      </p:sp>
      <p:sp>
        <p:nvSpPr>
          <p:cNvPr id="3" name="Content Placeholder 2">
            <a:extLst>
              <a:ext uri="{FF2B5EF4-FFF2-40B4-BE49-F238E27FC236}">
                <a16:creationId xmlns:a16="http://schemas.microsoft.com/office/drawing/2014/main" id="{65144043-0062-46DE-A60C-480E837AA827}"/>
              </a:ext>
            </a:extLst>
          </p:cNvPr>
          <p:cNvSpPr>
            <a:spLocks noGrp="1"/>
          </p:cNvSpPr>
          <p:nvPr>
            <p:ph idx="1"/>
          </p:nvPr>
        </p:nvSpPr>
        <p:spPr>
          <a:xfrm>
            <a:off x="1594677" y="3152274"/>
            <a:ext cx="4284819" cy="4008001"/>
          </a:xfrm>
        </p:spPr>
        <p:txBody>
          <a:bodyPr>
            <a:normAutofit/>
          </a:bodyPr>
          <a:lstStyle/>
          <a:p>
            <a:pPr marL="0" indent="0">
              <a:buNone/>
            </a:pPr>
            <a:r>
              <a:rPr lang="en-US" dirty="0">
                <a:cs typeface="Arial"/>
              </a:rPr>
              <a:t>This creates an interesting conflict in the player’s mind. Should they play it safe and leave themselves vulnerable or should they invest some of it in equipment to defend themselves?</a:t>
            </a:r>
          </a:p>
          <a:p>
            <a:pPr marL="0" indent="0">
              <a:buNone/>
            </a:pPr>
            <a:r>
              <a:rPr lang="en-US" dirty="0">
                <a:cs typeface="Arial"/>
              </a:rPr>
              <a:t>Players should think ahead when buying weapons as they have durability and will be destroyed if they are used too many times. So, it is important to use items appropriately.</a:t>
            </a:r>
            <a:endParaRPr lang="en-US" dirty="0">
              <a:ea typeface="+mn-lt"/>
              <a:cs typeface="+mn-lt"/>
            </a:endParaRPr>
          </a:p>
          <a:p>
            <a:pPr marL="0" indent="0">
              <a:buNone/>
            </a:pPr>
            <a:endParaRPr lang="en-US" dirty="0">
              <a:cs typeface="Arial"/>
            </a:endParaRPr>
          </a:p>
        </p:txBody>
      </p:sp>
      <p:pic>
        <p:nvPicPr>
          <p:cNvPr id="4" name="Picture 4">
            <a:extLst>
              <a:ext uri="{FF2B5EF4-FFF2-40B4-BE49-F238E27FC236}">
                <a16:creationId xmlns:a16="http://schemas.microsoft.com/office/drawing/2014/main" id="{BE28A3FA-6FBA-4379-9339-2067CAA76EFE}"/>
              </a:ext>
            </a:extLst>
          </p:cNvPr>
          <p:cNvPicPr>
            <a:picLocks noChangeAspect="1"/>
          </p:cNvPicPr>
          <p:nvPr/>
        </p:nvPicPr>
        <p:blipFill>
          <a:blip r:embed="rId2"/>
          <a:stretch>
            <a:fillRect/>
          </a:stretch>
        </p:blipFill>
        <p:spPr>
          <a:xfrm>
            <a:off x="1241822" y="7019711"/>
            <a:ext cx="4461448" cy="2507679"/>
          </a:xfrm>
          <a:prstGeom prst="rect">
            <a:avLst/>
          </a:prstGeom>
        </p:spPr>
      </p:pic>
      <p:sp>
        <p:nvSpPr>
          <p:cNvPr id="5" name="Slide Number Placeholder 4">
            <a:extLst>
              <a:ext uri="{FF2B5EF4-FFF2-40B4-BE49-F238E27FC236}">
                <a16:creationId xmlns:a16="http://schemas.microsoft.com/office/drawing/2014/main" id="{9AD04E77-9F20-429C-81D7-A7DE52C13E96}"/>
              </a:ext>
            </a:extLst>
          </p:cNvPr>
          <p:cNvSpPr>
            <a:spLocks noGrp="1"/>
          </p:cNvSpPr>
          <p:nvPr>
            <p:ph type="sldNum" sz="quarter" idx="12"/>
          </p:nvPr>
        </p:nvSpPr>
        <p:spPr/>
        <p:txBody>
          <a:bodyPr/>
          <a:lstStyle/>
          <a:p>
            <a:fld id="{6D22F896-40B5-4ADD-8801-0D06FADFA095}" type="slidenum">
              <a:rPr lang="en-US" dirty="0"/>
              <a:t>7</a:t>
            </a:fld>
            <a:endParaRPr lang="en-US"/>
          </a:p>
        </p:txBody>
      </p:sp>
    </p:spTree>
    <p:extLst>
      <p:ext uri="{BB962C8B-B14F-4D97-AF65-F5344CB8AC3E}">
        <p14:creationId xmlns:p14="http://schemas.microsoft.com/office/powerpoint/2010/main" val="3906906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89A5B-82CB-432A-9580-15A18F517575}"/>
              </a:ext>
            </a:extLst>
          </p:cNvPr>
          <p:cNvSpPr>
            <a:spLocks noGrp="1"/>
          </p:cNvSpPr>
          <p:nvPr>
            <p:ph type="title"/>
          </p:nvPr>
        </p:nvSpPr>
        <p:spPr/>
        <p:txBody>
          <a:bodyPr>
            <a:normAutofit/>
          </a:bodyPr>
          <a:lstStyle/>
          <a:p>
            <a:r>
              <a:rPr lang="en-US">
                <a:cs typeface="Arial"/>
              </a:rPr>
              <a:t>Features That Make The Game Compelling And Unique(Encumberment)</a:t>
            </a:r>
            <a:endParaRPr lang="en-US"/>
          </a:p>
        </p:txBody>
      </p:sp>
      <p:sp>
        <p:nvSpPr>
          <p:cNvPr id="3" name="Content Placeholder 2">
            <a:extLst>
              <a:ext uri="{FF2B5EF4-FFF2-40B4-BE49-F238E27FC236}">
                <a16:creationId xmlns:a16="http://schemas.microsoft.com/office/drawing/2014/main" id="{65144043-0062-46DE-A60C-480E837AA827}"/>
              </a:ext>
            </a:extLst>
          </p:cNvPr>
          <p:cNvSpPr>
            <a:spLocks noGrp="1"/>
          </p:cNvSpPr>
          <p:nvPr>
            <p:ph idx="1"/>
          </p:nvPr>
        </p:nvSpPr>
        <p:spPr>
          <a:xfrm>
            <a:off x="1594677" y="2960935"/>
            <a:ext cx="4284819" cy="3699815"/>
          </a:xfrm>
        </p:spPr>
        <p:txBody>
          <a:bodyPr>
            <a:normAutofit/>
          </a:bodyPr>
          <a:lstStyle/>
          <a:p>
            <a:pPr marL="0" indent="0">
              <a:buNone/>
            </a:pPr>
            <a:r>
              <a:rPr lang="en-US" dirty="0">
                <a:cs typeface="Arial"/>
              </a:rPr>
              <a:t>As you gather more money in a stage, you will get slowed down by the weight of the money. If you do not want to get slowed down, you might have to throw some of it away to flee from a dangerous situation which adds another </a:t>
            </a:r>
            <a:r>
              <a:rPr lang="en-US">
                <a:cs typeface="Arial"/>
              </a:rPr>
              <a:t>layer of strategy.</a:t>
            </a:r>
          </a:p>
          <a:p>
            <a:pPr marL="0" indent="0">
              <a:buNone/>
            </a:pPr>
            <a:r>
              <a:rPr lang="en-US">
                <a:cs typeface="Arial"/>
              </a:rPr>
              <a:t>We really wanted to </a:t>
            </a:r>
            <a:r>
              <a:rPr lang="en-US" dirty="0">
                <a:cs typeface="Arial"/>
              </a:rPr>
              <a:t>incorporate the notion of “High Risk, High Reward” into our game. </a:t>
            </a:r>
            <a:endParaRPr lang="en-US">
              <a:ea typeface="+mn-lt"/>
              <a:cs typeface="+mn-lt"/>
            </a:endParaRPr>
          </a:p>
          <a:p>
            <a:pPr marL="0" indent="0">
              <a:buNone/>
            </a:pPr>
            <a:endParaRPr lang="en-US">
              <a:cs typeface="Arial"/>
            </a:endParaRPr>
          </a:p>
        </p:txBody>
      </p:sp>
      <p:pic>
        <p:nvPicPr>
          <p:cNvPr id="4" name="Picture 4" descr="Text&#10;&#10;Description automatically generated">
            <a:extLst>
              <a:ext uri="{FF2B5EF4-FFF2-40B4-BE49-F238E27FC236}">
                <a16:creationId xmlns:a16="http://schemas.microsoft.com/office/drawing/2014/main" id="{4E4CC279-2FAE-4930-867D-8E1E65764A77}"/>
              </a:ext>
            </a:extLst>
          </p:cNvPr>
          <p:cNvPicPr>
            <a:picLocks noChangeAspect="1"/>
          </p:cNvPicPr>
          <p:nvPr/>
        </p:nvPicPr>
        <p:blipFill>
          <a:blip r:embed="rId2"/>
          <a:stretch>
            <a:fillRect/>
          </a:stretch>
        </p:blipFill>
        <p:spPr>
          <a:xfrm>
            <a:off x="375375" y="6910317"/>
            <a:ext cx="6114953" cy="2227530"/>
          </a:xfrm>
          <a:prstGeom prst="rect">
            <a:avLst/>
          </a:prstGeom>
        </p:spPr>
      </p:pic>
      <p:sp>
        <p:nvSpPr>
          <p:cNvPr id="5" name="Slide Number Placeholder 4">
            <a:extLst>
              <a:ext uri="{FF2B5EF4-FFF2-40B4-BE49-F238E27FC236}">
                <a16:creationId xmlns:a16="http://schemas.microsoft.com/office/drawing/2014/main" id="{1E788E40-6564-4229-86E0-C64BBC5C1649}"/>
              </a:ext>
            </a:extLst>
          </p:cNvPr>
          <p:cNvSpPr>
            <a:spLocks noGrp="1"/>
          </p:cNvSpPr>
          <p:nvPr>
            <p:ph type="sldNum" sz="quarter" idx="12"/>
          </p:nvPr>
        </p:nvSpPr>
        <p:spPr/>
        <p:txBody>
          <a:bodyPr/>
          <a:lstStyle/>
          <a:p>
            <a:fld id="{6D22F896-40B5-4ADD-8801-0D06FADFA095}" type="slidenum">
              <a:rPr lang="en-US" dirty="0"/>
              <a:t>8</a:t>
            </a:fld>
            <a:endParaRPr lang="en-US"/>
          </a:p>
        </p:txBody>
      </p:sp>
    </p:spTree>
    <p:extLst>
      <p:ext uri="{BB962C8B-B14F-4D97-AF65-F5344CB8AC3E}">
        <p14:creationId xmlns:p14="http://schemas.microsoft.com/office/powerpoint/2010/main" val="2863470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BA8AF-1F62-4C46-B1A8-8E5D7CAFD430}"/>
              </a:ext>
            </a:extLst>
          </p:cNvPr>
          <p:cNvSpPr>
            <a:spLocks noGrp="1"/>
          </p:cNvSpPr>
          <p:nvPr>
            <p:ph type="title"/>
          </p:nvPr>
        </p:nvSpPr>
        <p:spPr/>
        <p:txBody>
          <a:bodyPr/>
          <a:lstStyle/>
          <a:p>
            <a:pPr algn="l"/>
            <a:r>
              <a:rPr lang="en-US">
                <a:ea typeface="+mj-lt"/>
                <a:cs typeface="+mj-lt"/>
              </a:rPr>
              <a:t>Controls During Play</a:t>
            </a:r>
          </a:p>
          <a:p>
            <a:endParaRPr lang="en-US">
              <a:cs typeface="Arial"/>
            </a:endParaRPr>
          </a:p>
        </p:txBody>
      </p:sp>
      <p:sp>
        <p:nvSpPr>
          <p:cNvPr id="3" name="Content Placeholder 2">
            <a:extLst>
              <a:ext uri="{FF2B5EF4-FFF2-40B4-BE49-F238E27FC236}">
                <a16:creationId xmlns:a16="http://schemas.microsoft.com/office/drawing/2014/main" id="{892A6F90-A9B8-42B5-97E9-3C106D66DD24}"/>
              </a:ext>
            </a:extLst>
          </p:cNvPr>
          <p:cNvSpPr>
            <a:spLocks noGrp="1"/>
          </p:cNvSpPr>
          <p:nvPr>
            <p:ph idx="1"/>
          </p:nvPr>
        </p:nvSpPr>
        <p:spPr/>
        <p:txBody>
          <a:bodyPr/>
          <a:lstStyle/>
          <a:p>
            <a:pPr>
              <a:lnSpc>
                <a:spcPct val="100000"/>
              </a:lnSpc>
              <a:spcBef>
                <a:spcPts val="0"/>
              </a:spcBef>
              <a:spcAft>
                <a:spcPts val="0"/>
              </a:spcAft>
              <a:buFont typeface="Arial" panose="020B0604020202020204" pitchFamily="34" charset="0"/>
              <a:buChar char="•"/>
            </a:pPr>
            <a:r>
              <a:rPr lang="en-US" dirty="0">
                <a:ea typeface="+mn-lt"/>
                <a:cs typeface="+mn-lt"/>
              </a:rPr>
              <a:t>WASD/Arrow Keys – Walking</a:t>
            </a:r>
          </a:p>
          <a:p>
            <a:pPr>
              <a:lnSpc>
                <a:spcPct val="100000"/>
              </a:lnSpc>
              <a:spcBef>
                <a:spcPts val="0"/>
              </a:spcBef>
              <a:spcAft>
                <a:spcPts val="0"/>
              </a:spcAft>
              <a:buFont typeface="Arial" panose="020B0604020202020204" pitchFamily="34" charset="0"/>
              <a:buChar char="•"/>
            </a:pPr>
            <a:endParaRPr lang="en-US" dirty="0">
              <a:ea typeface="+mn-lt"/>
              <a:cs typeface="+mn-lt"/>
            </a:endParaRPr>
          </a:p>
          <a:p>
            <a:pPr>
              <a:lnSpc>
                <a:spcPct val="100000"/>
              </a:lnSpc>
              <a:spcBef>
                <a:spcPts val="0"/>
              </a:spcBef>
              <a:spcAft>
                <a:spcPts val="0"/>
              </a:spcAft>
              <a:buFont typeface="Arial" panose="020B0604020202020204" pitchFamily="34" charset="0"/>
              <a:buChar char="•"/>
            </a:pPr>
            <a:r>
              <a:rPr lang="en-US" dirty="0">
                <a:ea typeface="+mn-lt"/>
                <a:cs typeface="+mn-lt"/>
              </a:rPr>
              <a:t>Mouse position – Decide player's direction</a:t>
            </a:r>
            <a:endParaRPr lang="en-US" dirty="0">
              <a:cs typeface="Arial"/>
            </a:endParaRPr>
          </a:p>
          <a:p>
            <a:pPr>
              <a:lnSpc>
                <a:spcPct val="100000"/>
              </a:lnSpc>
              <a:spcBef>
                <a:spcPts val="0"/>
              </a:spcBef>
              <a:spcAft>
                <a:spcPts val="0"/>
              </a:spcAft>
              <a:buFont typeface="Arial" panose="020B0604020202020204" pitchFamily="34" charset="0"/>
              <a:buChar char="•"/>
            </a:pPr>
            <a:endParaRPr lang="en-US" dirty="0">
              <a:ea typeface="+mn-lt"/>
              <a:cs typeface="+mn-lt"/>
            </a:endParaRPr>
          </a:p>
          <a:p>
            <a:pPr>
              <a:lnSpc>
                <a:spcPct val="100000"/>
              </a:lnSpc>
              <a:spcBef>
                <a:spcPts val="0"/>
              </a:spcBef>
              <a:spcAft>
                <a:spcPts val="0"/>
              </a:spcAft>
              <a:buFont typeface="Arial" panose="020B0604020202020204" pitchFamily="34" charset="0"/>
              <a:buChar char="•"/>
            </a:pPr>
            <a:r>
              <a:rPr lang="en-US" dirty="0">
                <a:ea typeface="+mn-lt"/>
                <a:cs typeface="+mn-lt"/>
              </a:rPr>
              <a:t>Left click – Attack</a:t>
            </a:r>
          </a:p>
          <a:p>
            <a:pPr>
              <a:lnSpc>
                <a:spcPct val="100000"/>
              </a:lnSpc>
              <a:spcBef>
                <a:spcPts val="0"/>
              </a:spcBef>
              <a:spcAft>
                <a:spcPts val="0"/>
              </a:spcAft>
              <a:buFont typeface="Arial" panose="020B0604020202020204" pitchFamily="34" charset="0"/>
              <a:buChar char="•"/>
            </a:pPr>
            <a:endParaRPr lang="en-US" dirty="0">
              <a:ea typeface="+mn-lt"/>
              <a:cs typeface="+mn-lt"/>
            </a:endParaRPr>
          </a:p>
          <a:p>
            <a:pPr>
              <a:lnSpc>
                <a:spcPct val="100000"/>
              </a:lnSpc>
              <a:spcBef>
                <a:spcPts val="0"/>
              </a:spcBef>
              <a:spcAft>
                <a:spcPts val="0"/>
              </a:spcAft>
              <a:buFont typeface="Arial" panose="020B0604020202020204" pitchFamily="34" charset="0"/>
              <a:buChar char="•"/>
            </a:pPr>
            <a:r>
              <a:rPr lang="en-US" dirty="0">
                <a:ea typeface="+mn-lt"/>
                <a:cs typeface="+mn-lt"/>
              </a:rPr>
              <a:t>Spacebar – Roll</a:t>
            </a:r>
          </a:p>
          <a:p>
            <a:pPr>
              <a:lnSpc>
                <a:spcPct val="100000"/>
              </a:lnSpc>
              <a:spcBef>
                <a:spcPts val="0"/>
              </a:spcBef>
              <a:spcAft>
                <a:spcPts val="0"/>
              </a:spcAft>
              <a:buFont typeface="Arial" panose="020B0604020202020204" pitchFamily="34" charset="0"/>
              <a:buChar char="•"/>
            </a:pPr>
            <a:endParaRPr lang="en-US" dirty="0">
              <a:ea typeface="+mn-lt"/>
              <a:cs typeface="+mn-lt"/>
            </a:endParaRPr>
          </a:p>
          <a:p>
            <a:pPr>
              <a:lnSpc>
                <a:spcPct val="100000"/>
              </a:lnSpc>
              <a:spcBef>
                <a:spcPts val="0"/>
              </a:spcBef>
              <a:spcAft>
                <a:spcPts val="0"/>
              </a:spcAft>
              <a:buFont typeface="Arial" panose="020B0604020202020204" pitchFamily="34" charset="0"/>
              <a:buChar char="•"/>
            </a:pPr>
            <a:r>
              <a:rPr lang="en-US" dirty="0">
                <a:ea typeface="+mn-lt"/>
                <a:cs typeface="+mn-lt"/>
              </a:rPr>
              <a:t>E – Interact with object and people</a:t>
            </a:r>
          </a:p>
          <a:p>
            <a:pPr>
              <a:lnSpc>
                <a:spcPct val="100000"/>
              </a:lnSpc>
              <a:spcBef>
                <a:spcPts val="0"/>
              </a:spcBef>
              <a:spcAft>
                <a:spcPts val="0"/>
              </a:spcAft>
              <a:buFont typeface="Arial" panose="020B0604020202020204" pitchFamily="34" charset="0"/>
              <a:buChar char="•"/>
            </a:pPr>
            <a:endParaRPr lang="en-US" dirty="0">
              <a:ea typeface="+mn-lt"/>
              <a:cs typeface="+mn-lt"/>
            </a:endParaRPr>
          </a:p>
          <a:p>
            <a:pPr>
              <a:lnSpc>
                <a:spcPct val="100000"/>
              </a:lnSpc>
              <a:spcBef>
                <a:spcPts val="0"/>
              </a:spcBef>
              <a:spcAft>
                <a:spcPts val="0"/>
              </a:spcAft>
              <a:buFont typeface="Arial" panose="020B0604020202020204" pitchFamily="34" charset="0"/>
              <a:buChar char="•"/>
            </a:pPr>
            <a:r>
              <a:rPr lang="en-US" dirty="0">
                <a:ea typeface="+mn-lt"/>
                <a:cs typeface="+mn-lt"/>
              </a:rPr>
              <a:t>Q – Use heal item</a:t>
            </a:r>
          </a:p>
          <a:p>
            <a:pPr>
              <a:lnSpc>
                <a:spcPct val="100000"/>
              </a:lnSpc>
              <a:spcBef>
                <a:spcPts val="0"/>
              </a:spcBef>
              <a:spcAft>
                <a:spcPts val="0"/>
              </a:spcAft>
              <a:buFont typeface="Arial" panose="020B0604020202020204" pitchFamily="34" charset="0"/>
              <a:buChar char="•"/>
            </a:pPr>
            <a:endParaRPr lang="en-US" dirty="0">
              <a:ea typeface="+mn-lt"/>
              <a:cs typeface="+mn-lt"/>
            </a:endParaRPr>
          </a:p>
          <a:p>
            <a:pPr>
              <a:lnSpc>
                <a:spcPct val="100000"/>
              </a:lnSpc>
              <a:spcBef>
                <a:spcPts val="0"/>
              </a:spcBef>
              <a:spcAft>
                <a:spcPts val="0"/>
              </a:spcAft>
              <a:buFont typeface="Arial" panose="020B0604020202020204" pitchFamily="34" charset="0"/>
              <a:buChar char="•"/>
            </a:pPr>
            <a:r>
              <a:rPr lang="en-US">
                <a:ea typeface="+mn-lt"/>
                <a:cs typeface="+mn-lt"/>
              </a:rPr>
              <a:t>Escape Ke</a:t>
            </a:r>
            <a:r>
              <a:rPr lang="en-US" dirty="0">
                <a:ea typeface="+mn-lt"/>
                <a:cs typeface="+mn-lt"/>
              </a:rPr>
              <a:t>y</a:t>
            </a:r>
            <a:r>
              <a:rPr lang="en-US">
                <a:ea typeface="+mn-lt"/>
                <a:cs typeface="+mn-lt"/>
              </a:rPr>
              <a:t> </a:t>
            </a:r>
            <a:r>
              <a:rPr lang="en-US" dirty="0">
                <a:ea typeface="+mn-lt"/>
                <a:cs typeface="+mn-lt"/>
              </a:rPr>
              <a:t>- Pause</a:t>
            </a:r>
            <a:endParaRPr lang="en-US" dirty="0"/>
          </a:p>
        </p:txBody>
      </p:sp>
      <p:sp>
        <p:nvSpPr>
          <p:cNvPr id="4" name="Slide Number Placeholder 3">
            <a:extLst>
              <a:ext uri="{FF2B5EF4-FFF2-40B4-BE49-F238E27FC236}">
                <a16:creationId xmlns:a16="http://schemas.microsoft.com/office/drawing/2014/main" id="{86CEF47C-DBB0-4448-9DE6-7CB53D44EAFA}"/>
              </a:ext>
            </a:extLst>
          </p:cNvPr>
          <p:cNvSpPr>
            <a:spLocks noGrp="1"/>
          </p:cNvSpPr>
          <p:nvPr>
            <p:ph type="sldNum" sz="quarter" idx="12"/>
          </p:nvPr>
        </p:nvSpPr>
        <p:spPr/>
        <p:txBody>
          <a:bodyPr/>
          <a:lstStyle/>
          <a:p>
            <a:fld id="{6D22F896-40B5-4ADD-8801-0D06FADFA095}" type="slidenum">
              <a:rPr lang="en-US" dirty="0"/>
              <a:t>9</a:t>
            </a:fld>
            <a:endParaRPr lang="en-US"/>
          </a:p>
        </p:txBody>
      </p:sp>
    </p:spTree>
    <p:extLst>
      <p:ext uri="{BB962C8B-B14F-4D97-AF65-F5344CB8AC3E}">
        <p14:creationId xmlns:p14="http://schemas.microsoft.com/office/powerpoint/2010/main" val="196245690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docProps/app.xml><?xml version="1.0" encoding="utf-8"?>
<Properties xmlns="http://schemas.openxmlformats.org/officeDocument/2006/extended-properties" xmlns:vt="http://schemas.openxmlformats.org/officeDocument/2006/docPropsVTypes">
  <Template>office theme</Template>
  <TotalTime>111</TotalTime>
  <Words>3610</Words>
  <Application>Microsoft Office PowerPoint</Application>
  <PresentationFormat>A4 Paper (210x297 mm)</PresentationFormat>
  <Paragraphs>333</Paragraphs>
  <Slides>61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61</vt:i4>
      </vt:variant>
    </vt:vector>
  </HeadingPairs>
  <TitlesOfParts>
    <vt:vector size="68" baseType="lpstr">
      <vt:lpstr>Arial</vt:lpstr>
      <vt:lpstr>Courier New</vt:lpstr>
      <vt:lpstr>MS Shell Dlg 2</vt:lpstr>
      <vt:lpstr>Symbol</vt:lpstr>
      <vt:lpstr>Wingdings</vt:lpstr>
      <vt:lpstr>Wingdings 3</vt:lpstr>
      <vt:lpstr>Madison</vt:lpstr>
      <vt:lpstr>At Debt's Door Game Design Document</vt:lpstr>
      <vt:lpstr>Table of Contents</vt:lpstr>
      <vt:lpstr>Introduction/ Overview</vt:lpstr>
      <vt:lpstr>Story Summarised</vt:lpstr>
      <vt:lpstr>Story In-Depth</vt:lpstr>
      <vt:lpstr>Features That Make The Game Compelling And Unique(Importance of Money)</vt:lpstr>
      <vt:lpstr>Features That Make The Game Compelling And Unique(Scarcity and Strategy)</vt:lpstr>
      <vt:lpstr>Features That Make The Game Compelling And Unique(Encumberment)</vt:lpstr>
      <vt:lpstr>Controls During Play </vt:lpstr>
      <vt:lpstr>Game Mechanics</vt:lpstr>
      <vt:lpstr>Game Mechanics -  Summary</vt:lpstr>
      <vt:lpstr>Game AI</vt:lpstr>
      <vt:lpstr>Passive AI</vt:lpstr>
      <vt:lpstr>Passive AI</vt:lpstr>
      <vt:lpstr>Passive AI</vt:lpstr>
      <vt:lpstr>Passive AI</vt:lpstr>
      <vt:lpstr>Aggressive AI</vt:lpstr>
      <vt:lpstr>Aggressive AI</vt:lpstr>
      <vt:lpstr>Aggressive AI</vt:lpstr>
      <vt:lpstr>Game Elements</vt:lpstr>
      <vt:lpstr>Game Elements - Characters</vt:lpstr>
      <vt:lpstr>Characters - Player</vt:lpstr>
      <vt:lpstr>Characters – Classy Woman</vt:lpstr>
      <vt:lpstr>Characters - Timmy</vt:lpstr>
      <vt:lpstr>Characters – Police(Default)</vt:lpstr>
      <vt:lpstr>Characters – Police(Beard)</vt:lpstr>
      <vt:lpstr>Characters – Police(Smoker)</vt:lpstr>
      <vt:lpstr>Characters – Police(Sunglasses)</vt:lpstr>
      <vt:lpstr>Characters - Dealer</vt:lpstr>
      <vt:lpstr>Game Elements - Equipment</vt:lpstr>
      <vt:lpstr>Game Elements - Equipment</vt:lpstr>
      <vt:lpstr>Equipment – Melee Weapons</vt:lpstr>
      <vt:lpstr>Equipment – Ranged Weapons</vt:lpstr>
      <vt:lpstr>Game Elements - Objects</vt:lpstr>
      <vt:lpstr>Objects – Loot That Gravitates Towards The Player</vt:lpstr>
      <vt:lpstr>Objects – Loot That Gravitates Towards The Player</vt:lpstr>
      <vt:lpstr>Objects – Decorative Objects</vt:lpstr>
      <vt:lpstr>Objects – Decorative Objects</vt:lpstr>
      <vt:lpstr>Objects – Security Cameras</vt:lpstr>
      <vt:lpstr>Objects – Security Cameras</vt:lpstr>
      <vt:lpstr>Game Elements - Game Economy and Statistics</vt:lpstr>
      <vt:lpstr>Game Elements - Audio</vt:lpstr>
      <vt:lpstr>Game Elements - Levels</vt:lpstr>
      <vt:lpstr>Game Progression(1)</vt:lpstr>
      <vt:lpstr>Game Progression(2)</vt:lpstr>
      <vt:lpstr>Game Progression(3)</vt:lpstr>
      <vt:lpstr>Win Loss Conditions</vt:lpstr>
      <vt:lpstr>System Menus</vt:lpstr>
      <vt:lpstr>System Menus – Main Menu</vt:lpstr>
      <vt:lpstr>System Menus – Loadout Screen</vt:lpstr>
      <vt:lpstr>System Menus – Map Selection Screen</vt:lpstr>
      <vt:lpstr>Game Design Plan – Roles Needed</vt:lpstr>
      <vt:lpstr>Game Design Plan – Production(1)</vt:lpstr>
      <vt:lpstr>Game Design Plan – Production(2)</vt:lpstr>
      <vt:lpstr>Game Design Plan – Production(3)</vt:lpstr>
      <vt:lpstr>Game Design Plan – Production(Visual Representation)</vt:lpstr>
      <vt:lpstr>Postproduction</vt:lpstr>
      <vt:lpstr>Postproduction - Marketing(Trailers)</vt:lpstr>
      <vt:lpstr>Postproduction - Marketing(Sponsorships)</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浩伟 蔡</cp:lastModifiedBy>
  <cp:revision>496</cp:revision>
  <dcterms:created xsi:type="dcterms:W3CDTF">2021-04-06T13:45:47Z</dcterms:created>
  <dcterms:modified xsi:type="dcterms:W3CDTF">2021-04-07T19:51:37Z</dcterms:modified>
</cp:coreProperties>
</file>